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Lst>
  <p:sldSz cy="6858000" cx="12192000"/>
  <p:notesSz cx="6858000" cy="9144000"/>
  <p:embeddedFontLst>
    <p:embeddedFont>
      <p:font typeface="Kalam"/>
      <p:regular r:id="rId14"/>
      <p:bold r:id="rId15"/>
    </p:embeddedFont>
    <p:embeddedFont>
      <p:font typeface="Open Sans"/>
      <p:regular r:id="rId16"/>
      <p:bold r:id="rId17"/>
      <p:italic r:id="rId18"/>
      <p:boldItalic r:id="rId1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0" roundtripDataSignature="AMtx7mj5NZ4zLXnz3WyLPca4yVDAJtW+r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74DAEF8D-811A-421F-92C2-1424332F087F}">
  <a:tblStyle styleId="{74DAEF8D-811A-421F-92C2-1424332F087F}"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F85CB4DE-BEEE-4736-A9C8-5381037EDB25}" styleName="Table_1">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BF5"/>
          </a:solidFill>
        </a:fill>
      </a:tcStyle>
    </a:wholeTbl>
    <a:band1H>
      <a:tcTxStyle b="off" i="off"/>
      <a:tcStyle>
        <a:fill>
          <a:solidFill>
            <a:srgbClr val="CDD4EA"/>
          </a:solidFill>
        </a:fill>
      </a:tcStyle>
    </a:band1H>
    <a:band2H>
      <a:tcTxStyle b="off" i="off"/>
    </a:band2H>
    <a:band1V>
      <a:tcTxStyle b="off" i="off"/>
      <a:tcStyle>
        <a:fill>
          <a:solidFill>
            <a:srgbClr val="CDD4EA"/>
          </a:solidFill>
        </a:fill>
      </a:tcStyle>
    </a:band1V>
    <a:band2V>
      <a:tcTxStyle b="off" i="off"/>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b="off" i="off"/>
    </a:seCell>
    <a:swCell>
      <a:tcTxStyle b="off" i="off"/>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b="off" i="off"/>
    </a:neCell>
    <a:nwCell>
      <a:tcTxStyle b="off" i="off"/>
    </a:nwCell>
  </a:tblStyle>
</a:tblStyleLst>
</file>

<file path=ppt/_rels/presentation.xml.rels><?xml version="1.0" encoding="UTF-8" standalone="yes"?><Relationships xmlns="http://schemas.openxmlformats.org/package/2006/relationships"><Relationship Id="rId20" Type="http://customschemas.google.com/relationships/presentationmetadata" Target="meta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Kalam-bold.fntdata"/><Relationship Id="rId14" Type="http://schemas.openxmlformats.org/officeDocument/2006/relationships/font" Target="fonts/Kalam-regular.fntdata"/><Relationship Id="rId17" Type="http://schemas.openxmlformats.org/officeDocument/2006/relationships/font" Target="fonts/OpenSans-bold.fntdata"/><Relationship Id="rId16" Type="http://schemas.openxmlformats.org/officeDocument/2006/relationships/font" Target="fonts/OpenSans-regular.fntdata"/><Relationship Id="rId5" Type="http://schemas.openxmlformats.org/officeDocument/2006/relationships/notesMaster" Target="notesMasters/notesMaster1.xml"/><Relationship Id="rId19" Type="http://schemas.openxmlformats.org/officeDocument/2006/relationships/font" Target="fonts/OpenSans-boldItalic.fntdata"/><Relationship Id="rId6" Type="http://schemas.openxmlformats.org/officeDocument/2006/relationships/slide" Target="slides/slide1.xml"/><Relationship Id="rId18" Type="http://schemas.openxmlformats.org/officeDocument/2006/relationships/font" Target="fonts/OpenSans-italic.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1f26c324c44_0_10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1f26c324c44_0_1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Cover</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2087805751c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When looking at annual visits, we determined there would be about 240 visits a day during weekdays with the most visits </a:t>
            </a:r>
            <a:r>
              <a:rPr lang="en-US"/>
              <a:t>occurring</a:t>
            </a:r>
            <a:r>
              <a:rPr lang="en-US"/>
              <a:t> from 4 to 8:30pm. During these 4.5 hours before closing, Dos Coyotes has about 135 </a:t>
            </a:r>
            <a:r>
              <a:rPr lang="en-US"/>
              <a:t>visits</a:t>
            </a:r>
            <a:r>
              <a:rPr lang="en-US"/>
              <a:t>.  On </a:t>
            </a:r>
            <a:r>
              <a:rPr lang="en-US"/>
              <a:t>weekends</a:t>
            </a:r>
            <a:r>
              <a:rPr lang="en-US"/>
              <a:t> this number increase to 158 visits during this same 4.5 hour </a:t>
            </a:r>
            <a:r>
              <a:rPr lang="en-US"/>
              <a:t>period</a:t>
            </a:r>
            <a:r>
              <a:rPr lang="en-US"/>
              <a:t> and also increases to 278 daily visits.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Overall, this leads to about 1756 weekly visits and 91,312 annual visits!</a:t>
            </a:r>
            <a:endParaRPr/>
          </a:p>
        </p:txBody>
      </p:sp>
      <p:sp>
        <p:nvSpPr>
          <p:cNvPr id="82" name="Google Shape;82;g2087805751c_0_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1f26c324c44_0_1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Leading to our 10% target of 9,131 visits</a:t>
            </a:r>
            <a:endParaRPr/>
          </a:p>
        </p:txBody>
      </p:sp>
      <p:sp>
        <p:nvSpPr>
          <p:cNvPr id="123" name="Google Shape;123;g1f26c324c44_0_19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2087805751c_0_1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Looking at our Data we found, Loyalists make up 15% of our overall </a:t>
            </a:r>
            <a:r>
              <a:rPr lang="en-US"/>
              <a:t>customers</a:t>
            </a:r>
            <a:r>
              <a:rPr lang="en-US"/>
              <a:t> while Infrequents make up the majority of our customers at 31%. Both Regulars and transients each make up 27% of our visits.</a:t>
            </a:r>
            <a:endParaRPr/>
          </a:p>
        </p:txBody>
      </p:sp>
      <p:sp>
        <p:nvSpPr>
          <p:cNvPr id="133" name="Google Shape;133;g2087805751c_0_12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This is our breakdown, overall we want a 10% increase from each category in order for our business to increase their revenue form $1,495,690 to a total of </a:t>
            </a:r>
            <a:r>
              <a:rPr lang="en-US">
                <a:solidFill>
                  <a:schemeClr val="dk1"/>
                </a:solidFill>
              </a:rPr>
              <a:t>$1,609,259</a:t>
            </a:r>
            <a:endParaRPr/>
          </a:p>
        </p:txBody>
      </p:sp>
      <p:sp>
        <p:nvSpPr>
          <p:cNvPr id="170" name="Google Shape;170;p1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Based on our calculations, we need 2,842 new customers in order to meet our objectives. As a result, we </a:t>
            </a:r>
            <a:r>
              <a:rPr lang="en-US"/>
              <a:t>decided</a:t>
            </a:r>
            <a:r>
              <a:rPr lang="en-US"/>
              <a:t> to focus on our Infrequent and regular customers in order to improve our forecasted number of visits and generate new revenue.</a:t>
            </a:r>
            <a:endParaRPr/>
          </a:p>
        </p:txBody>
      </p:sp>
      <p:sp>
        <p:nvSpPr>
          <p:cNvPr id="177" name="Google Shape;177;p1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1f28a49a81d_0_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85" name="Google Shape;185;g1f28a49a81d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Overall, our goal is to increase both the </a:t>
            </a:r>
            <a:r>
              <a:rPr lang="en-US"/>
              <a:t>yearly visits and yearly revenue by 10%.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To do this, we are targeting College Student Collin focusing on regular and infrequent customers.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In order to achieve this goal, we need to address awareness and increase variety. By adding more menu items and increasing the value for the price, regulars are more likely to transition into loyalists. Additionally, by generating more awareness and highlighting this improved value, infrequents would also choose Dos Coyotes as opposed to their competitors becoming regular customers.</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g1f31e64d032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44" name="Google Shape;244;g1f31e64d03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Questions?</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g1f28ee01d89_0_6"/>
          <p:cNvSpPr txBox="1"/>
          <p:nvPr>
            <p:ph type="ctrTitle"/>
          </p:nvPr>
        </p:nvSpPr>
        <p:spPr>
          <a:xfrm>
            <a:off x="415611" y="992767"/>
            <a:ext cx="11360700" cy="2736900"/>
          </a:xfrm>
          <a:prstGeom prst="rect">
            <a:avLst/>
          </a:prstGeom>
        </p:spPr>
        <p:txBody>
          <a:bodyPr anchorCtr="0" anchor="b" bIns="121900" lIns="121900" spcFirstLastPara="1" rIns="121900" wrap="square" tIns="121900">
            <a:normAutofit/>
          </a:bodyPr>
          <a:lstStyle>
            <a:lvl1pPr lvl="0" algn="ctr">
              <a:spcBef>
                <a:spcPts val="0"/>
              </a:spcBef>
              <a:spcAft>
                <a:spcPts val="0"/>
              </a:spcAft>
              <a:buSzPts val="6900"/>
              <a:buNone/>
              <a:defRPr sz="6900"/>
            </a:lvl1pPr>
            <a:lvl2pPr lvl="1" algn="ctr">
              <a:spcBef>
                <a:spcPts val="0"/>
              </a:spcBef>
              <a:spcAft>
                <a:spcPts val="0"/>
              </a:spcAft>
              <a:buSzPts val="6900"/>
              <a:buNone/>
              <a:defRPr sz="6900"/>
            </a:lvl2pPr>
            <a:lvl3pPr lvl="2" algn="ctr">
              <a:spcBef>
                <a:spcPts val="0"/>
              </a:spcBef>
              <a:spcAft>
                <a:spcPts val="0"/>
              </a:spcAft>
              <a:buSzPts val="6900"/>
              <a:buNone/>
              <a:defRPr sz="6900"/>
            </a:lvl3pPr>
            <a:lvl4pPr lvl="3" algn="ctr">
              <a:spcBef>
                <a:spcPts val="0"/>
              </a:spcBef>
              <a:spcAft>
                <a:spcPts val="0"/>
              </a:spcAft>
              <a:buSzPts val="6900"/>
              <a:buNone/>
              <a:defRPr sz="6900"/>
            </a:lvl4pPr>
            <a:lvl5pPr lvl="4" algn="ctr">
              <a:spcBef>
                <a:spcPts val="0"/>
              </a:spcBef>
              <a:spcAft>
                <a:spcPts val="0"/>
              </a:spcAft>
              <a:buSzPts val="6900"/>
              <a:buNone/>
              <a:defRPr sz="6900"/>
            </a:lvl5pPr>
            <a:lvl6pPr lvl="5" algn="ctr">
              <a:spcBef>
                <a:spcPts val="0"/>
              </a:spcBef>
              <a:spcAft>
                <a:spcPts val="0"/>
              </a:spcAft>
              <a:buSzPts val="6900"/>
              <a:buNone/>
              <a:defRPr sz="6900"/>
            </a:lvl6pPr>
            <a:lvl7pPr lvl="6" algn="ctr">
              <a:spcBef>
                <a:spcPts val="0"/>
              </a:spcBef>
              <a:spcAft>
                <a:spcPts val="0"/>
              </a:spcAft>
              <a:buSzPts val="6900"/>
              <a:buNone/>
              <a:defRPr sz="6900"/>
            </a:lvl7pPr>
            <a:lvl8pPr lvl="7" algn="ctr">
              <a:spcBef>
                <a:spcPts val="0"/>
              </a:spcBef>
              <a:spcAft>
                <a:spcPts val="0"/>
              </a:spcAft>
              <a:buSzPts val="6900"/>
              <a:buNone/>
              <a:defRPr sz="6900"/>
            </a:lvl8pPr>
            <a:lvl9pPr lvl="8" algn="ctr">
              <a:spcBef>
                <a:spcPts val="0"/>
              </a:spcBef>
              <a:spcAft>
                <a:spcPts val="0"/>
              </a:spcAft>
              <a:buSzPts val="6900"/>
              <a:buNone/>
              <a:defRPr sz="6900"/>
            </a:lvl9pPr>
          </a:lstStyle>
          <a:p/>
        </p:txBody>
      </p:sp>
      <p:sp>
        <p:nvSpPr>
          <p:cNvPr id="11" name="Google Shape;11;g1f28ee01d89_0_6"/>
          <p:cNvSpPr txBox="1"/>
          <p:nvPr>
            <p:ph idx="1" type="subTitle"/>
          </p:nvPr>
        </p:nvSpPr>
        <p:spPr>
          <a:xfrm>
            <a:off x="415600" y="3778833"/>
            <a:ext cx="11360700" cy="1056900"/>
          </a:xfrm>
          <a:prstGeom prst="rect">
            <a:avLst/>
          </a:prstGeom>
        </p:spPr>
        <p:txBody>
          <a:bodyPr anchorCtr="0" anchor="t" bIns="121900" lIns="121900" spcFirstLastPara="1" rIns="121900" wrap="square" tIns="121900">
            <a:normAutofit/>
          </a:bodyPr>
          <a:lstStyle>
            <a:lvl1pPr lvl="0" algn="ctr">
              <a:lnSpc>
                <a:spcPct val="100000"/>
              </a:lnSpc>
              <a:spcBef>
                <a:spcPts val="0"/>
              </a:spcBef>
              <a:spcAft>
                <a:spcPts val="0"/>
              </a:spcAft>
              <a:buSzPts val="3700"/>
              <a:buNone/>
              <a:defRPr sz="3700"/>
            </a:lvl1pPr>
            <a:lvl2pPr lvl="1" algn="ctr">
              <a:lnSpc>
                <a:spcPct val="100000"/>
              </a:lnSpc>
              <a:spcBef>
                <a:spcPts val="0"/>
              </a:spcBef>
              <a:spcAft>
                <a:spcPts val="0"/>
              </a:spcAft>
              <a:buSzPts val="3700"/>
              <a:buNone/>
              <a:defRPr sz="3700"/>
            </a:lvl2pPr>
            <a:lvl3pPr lvl="2" algn="ctr">
              <a:lnSpc>
                <a:spcPct val="100000"/>
              </a:lnSpc>
              <a:spcBef>
                <a:spcPts val="0"/>
              </a:spcBef>
              <a:spcAft>
                <a:spcPts val="0"/>
              </a:spcAft>
              <a:buSzPts val="3700"/>
              <a:buNone/>
              <a:defRPr sz="3700"/>
            </a:lvl3pPr>
            <a:lvl4pPr lvl="3" algn="ctr">
              <a:lnSpc>
                <a:spcPct val="100000"/>
              </a:lnSpc>
              <a:spcBef>
                <a:spcPts val="0"/>
              </a:spcBef>
              <a:spcAft>
                <a:spcPts val="0"/>
              </a:spcAft>
              <a:buSzPts val="3700"/>
              <a:buNone/>
              <a:defRPr sz="3700"/>
            </a:lvl4pPr>
            <a:lvl5pPr lvl="4" algn="ctr">
              <a:lnSpc>
                <a:spcPct val="100000"/>
              </a:lnSpc>
              <a:spcBef>
                <a:spcPts val="0"/>
              </a:spcBef>
              <a:spcAft>
                <a:spcPts val="0"/>
              </a:spcAft>
              <a:buSzPts val="3700"/>
              <a:buNone/>
              <a:defRPr sz="3700"/>
            </a:lvl5pPr>
            <a:lvl6pPr lvl="5" algn="ctr">
              <a:lnSpc>
                <a:spcPct val="100000"/>
              </a:lnSpc>
              <a:spcBef>
                <a:spcPts val="0"/>
              </a:spcBef>
              <a:spcAft>
                <a:spcPts val="0"/>
              </a:spcAft>
              <a:buSzPts val="3700"/>
              <a:buNone/>
              <a:defRPr sz="3700"/>
            </a:lvl6pPr>
            <a:lvl7pPr lvl="6" algn="ctr">
              <a:lnSpc>
                <a:spcPct val="100000"/>
              </a:lnSpc>
              <a:spcBef>
                <a:spcPts val="0"/>
              </a:spcBef>
              <a:spcAft>
                <a:spcPts val="0"/>
              </a:spcAft>
              <a:buSzPts val="3700"/>
              <a:buNone/>
              <a:defRPr sz="3700"/>
            </a:lvl7pPr>
            <a:lvl8pPr lvl="7" algn="ctr">
              <a:lnSpc>
                <a:spcPct val="100000"/>
              </a:lnSpc>
              <a:spcBef>
                <a:spcPts val="0"/>
              </a:spcBef>
              <a:spcAft>
                <a:spcPts val="0"/>
              </a:spcAft>
              <a:buSzPts val="3700"/>
              <a:buNone/>
              <a:defRPr sz="3700"/>
            </a:lvl8pPr>
            <a:lvl9pPr lvl="8" algn="ctr">
              <a:lnSpc>
                <a:spcPct val="100000"/>
              </a:lnSpc>
              <a:spcBef>
                <a:spcPts val="0"/>
              </a:spcBef>
              <a:spcAft>
                <a:spcPts val="0"/>
              </a:spcAft>
              <a:buSzPts val="3700"/>
              <a:buNone/>
              <a:defRPr sz="3700"/>
            </a:lvl9pPr>
          </a:lstStyle>
          <a:p/>
        </p:txBody>
      </p:sp>
      <p:sp>
        <p:nvSpPr>
          <p:cNvPr id="12" name="Google Shape;12;g1f28ee01d89_0_6"/>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g1f28ee01d89_0_41"/>
          <p:cNvSpPr txBox="1"/>
          <p:nvPr>
            <p:ph hasCustomPrompt="1" type="title"/>
          </p:nvPr>
        </p:nvSpPr>
        <p:spPr>
          <a:xfrm>
            <a:off x="415600" y="1474833"/>
            <a:ext cx="11360700" cy="2618100"/>
          </a:xfrm>
          <a:prstGeom prst="rect">
            <a:avLst/>
          </a:prstGeom>
        </p:spPr>
        <p:txBody>
          <a:bodyPr anchorCtr="0" anchor="b" bIns="121900" lIns="121900" spcFirstLastPara="1" rIns="121900" wrap="square" tIns="121900">
            <a:normAutofit/>
          </a:bodyPr>
          <a:lstStyle>
            <a:lvl1pPr lvl="0" algn="ctr">
              <a:spcBef>
                <a:spcPts val="0"/>
              </a:spcBef>
              <a:spcAft>
                <a:spcPts val="0"/>
              </a:spcAft>
              <a:buSzPts val="16000"/>
              <a:buNone/>
              <a:defRPr sz="16000"/>
            </a:lvl1pPr>
            <a:lvl2pPr lvl="1" algn="ctr">
              <a:spcBef>
                <a:spcPts val="0"/>
              </a:spcBef>
              <a:spcAft>
                <a:spcPts val="0"/>
              </a:spcAft>
              <a:buSzPts val="16000"/>
              <a:buNone/>
              <a:defRPr sz="16000"/>
            </a:lvl2pPr>
            <a:lvl3pPr lvl="2" algn="ctr">
              <a:spcBef>
                <a:spcPts val="0"/>
              </a:spcBef>
              <a:spcAft>
                <a:spcPts val="0"/>
              </a:spcAft>
              <a:buSzPts val="16000"/>
              <a:buNone/>
              <a:defRPr sz="16000"/>
            </a:lvl3pPr>
            <a:lvl4pPr lvl="3" algn="ctr">
              <a:spcBef>
                <a:spcPts val="0"/>
              </a:spcBef>
              <a:spcAft>
                <a:spcPts val="0"/>
              </a:spcAft>
              <a:buSzPts val="16000"/>
              <a:buNone/>
              <a:defRPr sz="16000"/>
            </a:lvl4pPr>
            <a:lvl5pPr lvl="4" algn="ctr">
              <a:spcBef>
                <a:spcPts val="0"/>
              </a:spcBef>
              <a:spcAft>
                <a:spcPts val="0"/>
              </a:spcAft>
              <a:buSzPts val="16000"/>
              <a:buNone/>
              <a:defRPr sz="16000"/>
            </a:lvl5pPr>
            <a:lvl6pPr lvl="5" algn="ctr">
              <a:spcBef>
                <a:spcPts val="0"/>
              </a:spcBef>
              <a:spcAft>
                <a:spcPts val="0"/>
              </a:spcAft>
              <a:buSzPts val="16000"/>
              <a:buNone/>
              <a:defRPr sz="16000"/>
            </a:lvl6pPr>
            <a:lvl7pPr lvl="6" algn="ctr">
              <a:spcBef>
                <a:spcPts val="0"/>
              </a:spcBef>
              <a:spcAft>
                <a:spcPts val="0"/>
              </a:spcAft>
              <a:buSzPts val="16000"/>
              <a:buNone/>
              <a:defRPr sz="16000"/>
            </a:lvl7pPr>
            <a:lvl8pPr lvl="7" algn="ctr">
              <a:spcBef>
                <a:spcPts val="0"/>
              </a:spcBef>
              <a:spcAft>
                <a:spcPts val="0"/>
              </a:spcAft>
              <a:buSzPts val="16000"/>
              <a:buNone/>
              <a:defRPr sz="16000"/>
            </a:lvl8pPr>
            <a:lvl9pPr lvl="8" algn="ctr">
              <a:spcBef>
                <a:spcPts val="0"/>
              </a:spcBef>
              <a:spcAft>
                <a:spcPts val="0"/>
              </a:spcAft>
              <a:buSzPts val="16000"/>
              <a:buNone/>
              <a:defRPr sz="16000"/>
            </a:lvl9pPr>
          </a:lstStyle>
          <a:p>
            <a:r>
              <a:t>xx%</a:t>
            </a:r>
          </a:p>
        </p:txBody>
      </p:sp>
      <p:sp>
        <p:nvSpPr>
          <p:cNvPr id="46" name="Google Shape;46;g1f28ee01d89_0_41"/>
          <p:cNvSpPr txBox="1"/>
          <p:nvPr>
            <p:ph idx="1" type="body"/>
          </p:nvPr>
        </p:nvSpPr>
        <p:spPr>
          <a:xfrm>
            <a:off x="415600" y="4202967"/>
            <a:ext cx="11360700" cy="1734300"/>
          </a:xfrm>
          <a:prstGeom prst="rect">
            <a:avLst/>
          </a:prstGeom>
        </p:spPr>
        <p:txBody>
          <a:bodyPr anchorCtr="0" anchor="t" bIns="121900" lIns="121900" spcFirstLastPara="1" rIns="121900" wrap="square" tIns="121900">
            <a:normAutofit/>
          </a:bodyPr>
          <a:lstStyle>
            <a:lvl1pPr indent="-381000" lvl="0" marL="457200" algn="ctr">
              <a:spcBef>
                <a:spcPts val="0"/>
              </a:spcBef>
              <a:spcAft>
                <a:spcPts val="0"/>
              </a:spcAft>
              <a:buSzPts val="2400"/>
              <a:buChar char="●"/>
              <a:defRPr/>
            </a:lvl1pPr>
            <a:lvl2pPr indent="-349250" lvl="1" marL="914400" algn="ctr">
              <a:spcBef>
                <a:spcPts val="0"/>
              </a:spcBef>
              <a:spcAft>
                <a:spcPts val="0"/>
              </a:spcAft>
              <a:buSzPts val="1900"/>
              <a:buChar char="○"/>
              <a:defRPr/>
            </a:lvl2pPr>
            <a:lvl3pPr indent="-349250" lvl="2" marL="1371600" algn="ctr">
              <a:spcBef>
                <a:spcPts val="0"/>
              </a:spcBef>
              <a:spcAft>
                <a:spcPts val="0"/>
              </a:spcAft>
              <a:buSzPts val="1900"/>
              <a:buChar char="■"/>
              <a:defRPr/>
            </a:lvl3pPr>
            <a:lvl4pPr indent="-349250" lvl="3" marL="1828800" algn="ctr">
              <a:spcBef>
                <a:spcPts val="0"/>
              </a:spcBef>
              <a:spcAft>
                <a:spcPts val="0"/>
              </a:spcAft>
              <a:buSzPts val="1900"/>
              <a:buChar char="●"/>
              <a:defRPr/>
            </a:lvl4pPr>
            <a:lvl5pPr indent="-349250" lvl="4" marL="2286000" algn="ctr">
              <a:spcBef>
                <a:spcPts val="0"/>
              </a:spcBef>
              <a:spcAft>
                <a:spcPts val="0"/>
              </a:spcAft>
              <a:buSzPts val="1900"/>
              <a:buChar char="○"/>
              <a:defRPr/>
            </a:lvl5pPr>
            <a:lvl6pPr indent="-349250" lvl="5" marL="2743200" algn="ctr">
              <a:spcBef>
                <a:spcPts val="0"/>
              </a:spcBef>
              <a:spcAft>
                <a:spcPts val="0"/>
              </a:spcAft>
              <a:buSzPts val="1900"/>
              <a:buChar char="■"/>
              <a:defRPr/>
            </a:lvl6pPr>
            <a:lvl7pPr indent="-349250" lvl="6" marL="3200400" algn="ctr">
              <a:spcBef>
                <a:spcPts val="0"/>
              </a:spcBef>
              <a:spcAft>
                <a:spcPts val="0"/>
              </a:spcAft>
              <a:buSzPts val="1900"/>
              <a:buChar char="●"/>
              <a:defRPr/>
            </a:lvl7pPr>
            <a:lvl8pPr indent="-349250" lvl="7" marL="3657600" algn="ctr">
              <a:spcBef>
                <a:spcPts val="0"/>
              </a:spcBef>
              <a:spcAft>
                <a:spcPts val="0"/>
              </a:spcAft>
              <a:buSzPts val="1900"/>
              <a:buChar char="○"/>
              <a:defRPr/>
            </a:lvl8pPr>
            <a:lvl9pPr indent="-349250" lvl="8" marL="4114800" algn="ctr">
              <a:spcBef>
                <a:spcPts val="0"/>
              </a:spcBef>
              <a:spcAft>
                <a:spcPts val="0"/>
              </a:spcAft>
              <a:buSzPts val="1900"/>
              <a:buChar char="■"/>
              <a:defRPr/>
            </a:lvl9pPr>
          </a:lstStyle>
          <a:p/>
        </p:txBody>
      </p:sp>
      <p:sp>
        <p:nvSpPr>
          <p:cNvPr id="47" name="Google Shape;47;g1f28ee01d89_0_41"/>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g1f28ee01d89_0_45"/>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50" name="Shape 50"/>
        <p:cNvGrpSpPr/>
        <p:nvPr/>
      </p:nvGrpSpPr>
      <p:grpSpPr>
        <a:xfrm>
          <a:off x="0" y="0"/>
          <a:ext cx="0" cy="0"/>
          <a:chOff x="0" y="0"/>
          <a:chExt cx="0" cy="0"/>
        </a:xfrm>
      </p:grpSpPr>
      <p:sp>
        <p:nvSpPr>
          <p:cNvPr id="51" name="Google Shape;51;g1f28ee01d89_0_47"/>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chemeClr val="dk1"/>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52" name="Google Shape;52;g1f28ee01d89_0_47"/>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53" name="Google Shape;53;g1f28ee01d89_0_47"/>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54" name="Google Shape;54;g1f28ee01d89_0_47"/>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55" name="Google Shape;55;g1f28ee01d89_0_47"/>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g1f28ee01d89_0_10"/>
          <p:cNvSpPr txBox="1"/>
          <p:nvPr>
            <p:ph type="title"/>
          </p:nvPr>
        </p:nvSpPr>
        <p:spPr>
          <a:xfrm>
            <a:off x="415600" y="2867800"/>
            <a:ext cx="11360700" cy="1122300"/>
          </a:xfrm>
          <a:prstGeom prst="rect">
            <a:avLst/>
          </a:prstGeom>
        </p:spPr>
        <p:txBody>
          <a:bodyPr anchorCtr="0" anchor="ctr" bIns="121900" lIns="121900" spcFirstLastPara="1" rIns="121900" wrap="square" tIns="121900">
            <a:norm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5" name="Google Shape;15;g1f28ee01d89_0_10"/>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g1f28ee01d89_0_13"/>
          <p:cNvSpPr txBox="1"/>
          <p:nvPr>
            <p:ph type="title"/>
          </p:nvPr>
        </p:nvSpPr>
        <p:spPr>
          <a:xfrm>
            <a:off x="415600" y="593367"/>
            <a:ext cx="11360700" cy="763500"/>
          </a:xfrm>
          <a:prstGeom prst="rect">
            <a:avLst/>
          </a:prstGeom>
        </p:spPr>
        <p:txBody>
          <a:bodyPr anchorCtr="0" anchor="t" bIns="121900" lIns="121900" spcFirstLastPara="1" rIns="121900" wrap="square" tIns="121900">
            <a:normAutofit/>
          </a:bodyPr>
          <a:lstStyle>
            <a:lvl1pPr lvl="0">
              <a:spcBef>
                <a:spcPts val="0"/>
              </a:spcBef>
              <a:spcAft>
                <a:spcPts val="0"/>
              </a:spcAft>
              <a:buSzPts val="3700"/>
              <a:buNone/>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p:txBody>
      </p:sp>
      <p:sp>
        <p:nvSpPr>
          <p:cNvPr id="18" name="Google Shape;18;g1f28ee01d89_0_13"/>
          <p:cNvSpPr txBox="1"/>
          <p:nvPr>
            <p:ph idx="1" type="body"/>
          </p:nvPr>
        </p:nvSpPr>
        <p:spPr>
          <a:xfrm>
            <a:off x="415600" y="1536633"/>
            <a:ext cx="11360700" cy="4555200"/>
          </a:xfrm>
          <a:prstGeom prst="rect">
            <a:avLst/>
          </a:prstGeom>
        </p:spPr>
        <p:txBody>
          <a:bodyPr anchorCtr="0" anchor="t" bIns="121900" lIns="121900" spcFirstLastPara="1" rIns="121900" wrap="square" tIns="121900">
            <a:normAutofit/>
          </a:bodyPr>
          <a:lstStyle>
            <a:lvl1pPr indent="-381000" lvl="0" marL="457200">
              <a:spcBef>
                <a:spcPts val="0"/>
              </a:spcBef>
              <a:spcAft>
                <a:spcPts val="0"/>
              </a:spcAft>
              <a:buSzPts val="2400"/>
              <a:buChar char="●"/>
              <a:defRPr/>
            </a:lvl1pPr>
            <a:lvl2pPr indent="-349250" lvl="1" marL="914400">
              <a:spcBef>
                <a:spcPts val="0"/>
              </a:spcBef>
              <a:spcAft>
                <a:spcPts val="0"/>
              </a:spcAft>
              <a:buSzPts val="1900"/>
              <a:buChar char="○"/>
              <a:defRPr/>
            </a:lvl2pPr>
            <a:lvl3pPr indent="-349250" lvl="2" marL="1371600">
              <a:spcBef>
                <a:spcPts val="0"/>
              </a:spcBef>
              <a:spcAft>
                <a:spcPts val="0"/>
              </a:spcAft>
              <a:buSzPts val="1900"/>
              <a:buChar char="■"/>
              <a:defRPr/>
            </a:lvl3pPr>
            <a:lvl4pPr indent="-349250" lvl="3" marL="1828800">
              <a:spcBef>
                <a:spcPts val="0"/>
              </a:spcBef>
              <a:spcAft>
                <a:spcPts val="0"/>
              </a:spcAft>
              <a:buSzPts val="1900"/>
              <a:buChar char="●"/>
              <a:defRPr/>
            </a:lvl4pPr>
            <a:lvl5pPr indent="-349250" lvl="4" marL="2286000">
              <a:spcBef>
                <a:spcPts val="0"/>
              </a:spcBef>
              <a:spcAft>
                <a:spcPts val="0"/>
              </a:spcAft>
              <a:buSzPts val="1900"/>
              <a:buChar char="○"/>
              <a:defRPr/>
            </a:lvl5pPr>
            <a:lvl6pPr indent="-349250" lvl="5" marL="2743200">
              <a:spcBef>
                <a:spcPts val="0"/>
              </a:spcBef>
              <a:spcAft>
                <a:spcPts val="0"/>
              </a:spcAft>
              <a:buSzPts val="1900"/>
              <a:buChar char="■"/>
              <a:defRPr/>
            </a:lvl6pPr>
            <a:lvl7pPr indent="-349250" lvl="6" marL="3200400">
              <a:spcBef>
                <a:spcPts val="0"/>
              </a:spcBef>
              <a:spcAft>
                <a:spcPts val="0"/>
              </a:spcAft>
              <a:buSzPts val="1900"/>
              <a:buChar char="●"/>
              <a:defRPr/>
            </a:lvl7pPr>
            <a:lvl8pPr indent="-349250" lvl="7" marL="3657600">
              <a:spcBef>
                <a:spcPts val="0"/>
              </a:spcBef>
              <a:spcAft>
                <a:spcPts val="0"/>
              </a:spcAft>
              <a:buSzPts val="1900"/>
              <a:buChar char="○"/>
              <a:defRPr/>
            </a:lvl8pPr>
            <a:lvl9pPr indent="-349250" lvl="8" marL="4114800">
              <a:spcBef>
                <a:spcPts val="0"/>
              </a:spcBef>
              <a:spcAft>
                <a:spcPts val="0"/>
              </a:spcAft>
              <a:buSzPts val="1900"/>
              <a:buChar char="■"/>
              <a:defRPr/>
            </a:lvl9pPr>
          </a:lstStyle>
          <a:p/>
        </p:txBody>
      </p:sp>
      <p:sp>
        <p:nvSpPr>
          <p:cNvPr id="19" name="Google Shape;19;g1f28ee01d89_0_13"/>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g1f28ee01d89_0_17"/>
          <p:cNvSpPr txBox="1"/>
          <p:nvPr>
            <p:ph type="title"/>
          </p:nvPr>
        </p:nvSpPr>
        <p:spPr>
          <a:xfrm>
            <a:off x="415600" y="593367"/>
            <a:ext cx="11360700" cy="763500"/>
          </a:xfrm>
          <a:prstGeom prst="rect">
            <a:avLst/>
          </a:prstGeom>
        </p:spPr>
        <p:txBody>
          <a:bodyPr anchorCtr="0" anchor="t" bIns="121900" lIns="121900" spcFirstLastPara="1" rIns="121900" wrap="square" tIns="121900">
            <a:normAutofit/>
          </a:bodyPr>
          <a:lstStyle>
            <a:lvl1pPr lvl="0">
              <a:spcBef>
                <a:spcPts val="0"/>
              </a:spcBef>
              <a:spcAft>
                <a:spcPts val="0"/>
              </a:spcAft>
              <a:buSzPts val="3700"/>
              <a:buNone/>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p:txBody>
      </p:sp>
      <p:sp>
        <p:nvSpPr>
          <p:cNvPr id="22" name="Google Shape;22;g1f28ee01d89_0_17"/>
          <p:cNvSpPr txBox="1"/>
          <p:nvPr>
            <p:ph idx="1" type="body"/>
          </p:nvPr>
        </p:nvSpPr>
        <p:spPr>
          <a:xfrm>
            <a:off x="415600" y="1536633"/>
            <a:ext cx="5333100" cy="4555200"/>
          </a:xfrm>
          <a:prstGeom prst="rect">
            <a:avLst/>
          </a:prstGeom>
        </p:spPr>
        <p:txBody>
          <a:bodyPr anchorCtr="0" anchor="t" bIns="121900" lIns="121900" spcFirstLastPara="1" rIns="121900" wrap="square" tIns="121900">
            <a:normAutofit/>
          </a:bodyPr>
          <a:lstStyle>
            <a:lvl1pPr indent="-349250" lvl="0" marL="457200">
              <a:spcBef>
                <a:spcPts val="0"/>
              </a:spcBef>
              <a:spcAft>
                <a:spcPts val="0"/>
              </a:spcAft>
              <a:buSzPts val="1900"/>
              <a:buChar char="●"/>
              <a:defRPr sz="1900"/>
            </a:lvl1pPr>
            <a:lvl2pPr indent="-330200" lvl="1" marL="914400">
              <a:spcBef>
                <a:spcPts val="0"/>
              </a:spcBef>
              <a:spcAft>
                <a:spcPts val="0"/>
              </a:spcAft>
              <a:buSzPts val="1600"/>
              <a:buChar char="○"/>
              <a:defRPr sz="1600"/>
            </a:lvl2pPr>
            <a:lvl3pPr indent="-330200" lvl="2" marL="1371600">
              <a:spcBef>
                <a:spcPts val="0"/>
              </a:spcBef>
              <a:spcAft>
                <a:spcPts val="0"/>
              </a:spcAft>
              <a:buSzPts val="1600"/>
              <a:buChar char="■"/>
              <a:defRPr sz="1600"/>
            </a:lvl3pPr>
            <a:lvl4pPr indent="-330200" lvl="3" marL="1828800">
              <a:spcBef>
                <a:spcPts val="0"/>
              </a:spcBef>
              <a:spcAft>
                <a:spcPts val="0"/>
              </a:spcAft>
              <a:buSzPts val="1600"/>
              <a:buChar char="●"/>
              <a:defRPr sz="1600"/>
            </a:lvl4pPr>
            <a:lvl5pPr indent="-330200" lvl="4" marL="2286000">
              <a:spcBef>
                <a:spcPts val="0"/>
              </a:spcBef>
              <a:spcAft>
                <a:spcPts val="0"/>
              </a:spcAft>
              <a:buSzPts val="1600"/>
              <a:buChar char="○"/>
              <a:defRPr sz="1600"/>
            </a:lvl5pPr>
            <a:lvl6pPr indent="-330200" lvl="5" marL="2743200">
              <a:spcBef>
                <a:spcPts val="0"/>
              </a:spcBef>
              <a:spcAft>
                <a:spcPts val="0"/>
              </a:spcAft>
              <a:buSzPts val="1600"/>
              <a:buChar char="■"/>
              <a:defRPr sz="1600"/>
            </a:lvl6pPr>
            <a:lvl7pPr indent="-330200" lvl="6" marL="3200400">
              <a:spcBef>
                <a:spcPts val="0"/>
              </a:spcBef>
              <a:spcAft>
                <a:spcPts val="0"/>
              </a:spcAft>
              <a:buSzPts val="1600"/>
              <a:buChar char="●"/>
              <a:defRPr sz="1600"/>
            </a:lvl7pPr>
            <a:lvl8pPr indent="-330200" lvl="7" marL="3657600">
              <a:spcBef>
                <a:spcPts val="0"/>
              </a:spcBef>
              <a:spcAft>
                <a:spcPts val="0"/>
              </a:spcAft>
              <a:buSzPts val="1600"/>
              <a:buChar char="○"/>
              <a:defRPr sz="1600"/>
            </a:lvl8pPr>
            <a:lvl9pPr indent="-330200" lvl="8" marL="4114800">
              <a:spcBef>
                <a:spcPts val="0"/>
              </a:spcBef>
              <a:spcAft>
                <a:spcPts val="0"/>
              </a:spcAft>
              <a:buSzPts val="1600"/>
              <a:buChar char="■"/>
              <a:defRPr sz="1600"/>
            </a:lvl9pPr>
          </a:lstStyle>
          <a:p/>
        </p:txBody>
      </p:sp>
      <p:sp>
        <p:nvSpPr>
          <p:cNvPr id="23" name="Google Shape;23;g1f28ee01d89_0_17"/>
          <p:cNvSpPr txBox="1"/>
          <p:nvPr>
            <p:ph idx="2" type="body"/>
          </p:nvPr>
        </p:nvSpPr>
        <p:spPr>
          <a:xfrm>
            <a:off x="6443200" y="1536633"/>
            <a:ext cx="5333100" cy="4555200"/>
          </a:xfrm>
          <a:prstGeom prst="rect">
            <a:avLst/>
          </a:prstGeom>
        </p:spPr>
        <p:txBody>
          <a:bodyPr anchorCtr="0" anchor="t" bIns="121900" lIns="121900" spcFirstLastPara="1" rIns="121900" wrap="square" tIns="121900">
            <a:normAutofit/>
          </a:bodyPr>
          <a:lstStyle>
            <a:lvl1pPr indent="-349250" lvl="0" marL="457200">
              <a:spcBef>
                <a:spcPts val="0"/>
              </a:spcBef>
              <a:spcAft>
                <a:spcPts val="0"/>
              </a:spcAft>
              <a:buSzPts val="1900"/>
              <a:buChar char="●"/>
              <a:defRPr sz="1900"/>
            </a:lvl1pPr>
            <a:lvl2pPr indent="-330200" lvl="1" marL="914400">
              <a:spcBef>
                <a:spcPts val="0"/>
              </a:spcBef>
              <a:spcAft>
                <a:spcPts val="0"/>
              </a:spcAft>
              <a:buSzPts val="1600"/>
              <a:buChar char="○"/>
              <a:defRPr sz="1600"/>
            </a:lvl2pPr>
            <a:lvl3pPr indent="-330200" lvl="2" marL="1371600">
              <a:spcBef>
                <a:spcPts val="0"/>
              </a:spcBef>
              <a:spcAft>
                <a:spcPts val="0"/>
              </a:spcAft>
              <a:buSzPts val="1600"/>
              <a:buChar char="■"/>
              <a:defRPr sz="1600"/>
            </a:lvl3pPr>
            <a:lvl4pPr indent="-330200" lvl="3" marL="1828800">
              <a:spcBef>
                <a:spcPts val="0"/>
              </a:spcBef>
              <a:spcAft>
                <a:spcPts val="0"/>
              </a:spcAft>
              <a:buSzPts val="1600"/>
              <a:buChar char="●"/>
              <a:defRPr sz="1600"/>
            </a:lvl4pPr>
            <a:lvl5pPr indent="-330200" lvl="4" marL="2286000">
              <a:spcBef>
                <a:spcPts val="0"/>
              </a:spcBef>
              <a:spcAft>
                <a:spcPts val="0"/>
              </a:spcAft>
              <a:buSzPts val="1600"/>
              <a:buChar char="○"/>
              <a:defRPr sz="1600"/>
            </a:lvl5pPr>
            <a:lvl6pPr indent="-330200" lvl="5" marL="2743200">
              <a:spcBef>
                <a:spcPts val="0"/>
              </a:spcBef>
              <a:spcAft>
                <a:spcPts val="0"/>
              </a:spcAft>
              <a:buSzPts val="1600"/>
              <a:buChar char="■"/>
              <a:defRPr sz="1600"/>
            </a:lvl6pPr>
            <a:lvl7pPr indent="-330200" lvl="6" marL="3200400">
              <a:spcBef>
                <a:spcPts val="0"/>
              </a:spcBef>
              <a:spcAft>
                <a:spcPts val="0"/>
              </a:spcAft>
              <a:buSzPts val="1600"/>
              <a:buChar char="●"/>
              <a:defRPr sz="1600"/>
            </a:lvl7pPr>
            <a:lvl8pPr indent="-330200" lvl="7" marL="3657600">
              <a:spcBef>
                <a:spcPts val="0"/>
              </a:spcBef>
              <a:spcAft>
                <a:spcPts val="0"/>
              </a:spcAft>
              <a:buSzPts val="1600"/>
              <a:buChar char="○"/>
              <a:defRPr sz="1600"/>
            </a:lvl8pPr>
            <a:lvl9pPr indent="-330200" lvl="8" marL="4114800">
              <a:spcBef>
                <a:spcPts val="0"/>
              </a:spcBef>
              <a:spcAft>
                <a:spcPts val="0"/>
              </a:spcAft>
              <a:buSzPts val="1600"/>
              <a:buChar char="■"/>
              <a:defRPr sz="1600"/>
            </a:lvl9pPr>
          </a:lstStyle>
          <a:p/>
        </p:txBody>
      </p:sp>
      <p:sp>
        <p:nvSpPr>
          <p:cNvPr id="24" name="Google Shape;24;g1f28ee01d89_0_17"/>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g1f28ee01d89_0_22"/>
          <p:cNvSpPr txBox="1"/>
          <p:nvPr>
            <p:ph type="title"/>
          </p:nvPr>
        </p:nvSpPr>
        <p:spPr>
          <a:xfrm>
            <a:off x="415600" y="593367"/>
            <a:ext cx="11360700" cy="763500"/>
          </a:xfrm>
          <a:prstGeom prst="rect">
            <a:avLst/>
          </a:prstGeom>
        </p:spPr>
        <p:txBody>
          <a:bodyPr anchorCtr="0" anchor="t" bIns="121900" lIns="121900" spcFirstLastPara="1" rIns="121900" wrap="square" tIns="121900">
            <a:normAutofit/>
          </a:bodyPr>
          <a:lstStyle>
            <a:lvl1pPr lvl="0">
              <a:spcBef>
                <a:spcPts val="0"/>
              </a:spcBef>
              <a:spcAft>
                <a:spcPts val="0"/>
              </a:spcAft>
              <a:buSzPts val="3700"/>
              <a:buNone/>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p:txBody>
      </p:sp>
      <p:sp>
        <p:nvSpPr>
          <p:cNvPr id="27" name="Google Shape;27;g1f28ee01d89_0_22"/>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g1f28ee01d89_0_25"/>
          <p:cNvSpPr txBox="1"/>
          <p:nvPr>
            <p:ph type="title"/>
          </p:nvPr>
        </p:nvSpPr>
        <p:spPr>
          <a:xfrm>
            <a:off x="415600" y="740800"/>
            <a:ext cx="3744000" cy="1007700"/>
          </a:xfrm>
          <a:prstGeom prst="rect">
            <a:avLst/>
          </a:prstGeom>
        </p:spPr>
        <p:txBody>
          <a:bodyPr anchorCtr="0" anchor="b" bIns="121900" lIns="121900" spcFirstLastPara="1" rIns="121900" wrap="square" tIns="121900">
            <a:normAutofit/>
          </a:bodyPr>
          <a:lstStyle>
            <a:lvl1pPr lvl="0">
              <a:spcBef>
                <a:spcPts val="0"/>
              </a:spcBef>
              <a:spcAft>
                <a:spcPts val="0"/>
              </a:spcAft>
              <a:buSzPts val="3200"/>
              <a:buNone/>
              <a:defRPr sz="3200"/>
            </a:lvl1pPr>
            <a:lvl2pPr lvl="1">
              <a:spcBef>
                <a:spcPts val="0"/>
              </a:spcBef>
              <a:spcAft>
                <a:spcPts val="0"/>
              </a:spcAft>
              <a:buSzPts val="3200"/>
              <a:buNone/>
              <a:defRPr sz="3200"/>
            </a:lvl2pPr>
            <a:lvl3pPr lvl="2">
              <a:spcBef>
                <a:spcPts val="0"/>
              </a:spcBef>
              <a:spcAft>
                <a:spcPts val="0"/>
              </a:spcAft>
              <a:buSzPts val="3200"/>
              <a:buNone/>
              <a:defRPr sz="3200"/>
            </a:lvl3pPr>
            <a:lvl4pPr lvl="3">
              <a:spcBef>
                <a:spcPts val="0"/>
              </a:spcBef>
              <a:spcAft>
                <a:spcPts val="0"/>
              </a:spcAft>
              <a:buSzPts val="3200"/>
              <a:buNone/>
              <a:defRPr sz="3200"/>
            </a:lvl4pPr>
            <a:lvl5pPr lvl="4">
              <a:spcBef>
                <a:spcPts val="0"/>
              </a:spcBef>
              <a:spcAft>
                <a:spcPts val="0"/>
              </a:spcAft>
              <a:buSzPts val="3200"/>
              <a:buNone/>
              <a:defRPr sz="3200"/>
            </a:lvl5pPr>
            <a:lvl6pPr lvl="5">
              <a:spcBef>
                <a:spcPts val="0"/>
              </a:spcBef>
              <a:spcAft>
                <a:spcPts val="0"/>
              </a:spcAft>
              <a:buSzPts val="3200"/>
              <a:buNone/>
              <a:defRPr sz="3200"/>
            </a:lvl6pPr>
            <a:lvl7pPr lvl="6">
              <a:spcBef>
                <a:spcPts val="0"/>
              </a:spcBef>
              <a:spcAft>
                <a:spcPts val="0"/>
              </a:spcAft>
              <a:buSzPts val="3200"/>
              <a:buNone/>
              <a:defRPr sz="3200"/>
            </a:lvl7pPr>
            <a:lvl8pPr lvl="7">
              <a:spcBef>
                <a:spcPts val="0"/>
              </a:spcBef>
              <a:spcAft>
                <a:spcPts val="0"/>
              </a:spcAft>
              <a:buSzPts val="3200"/>
              <a:buNone/>
              <a:defRPr sz="3200"/>
            </a:lvl8pPr>
            <a:lvl9pPr lvl="8">
              <a:spcBef>
                <a:spcPts val="0"/>
              </a:spcBef>
              <a:spcAft>
                <a:spcPts val="0"/>
              </a:spcAft>
              <a:buSzPts val="3200"/>
              <a:buNone/>
              <a:defRPr sz="3200"/>
            </a:lvl9pPr>
          </a:lstStyle>
          <a:p/>
        </p:txBody>
      </p:sp>
      <p:sp>
        <p:nvSpPr>
          <p:cNvPr id="30" name="Google Shape;30;g1f28ee01d89_0_25"/>
          <p:cNvSpPr txBox="1"/>
          <p:nvPr>
            <p:ph idx="1" type="body"/>
          </p:nvPr>
        </p:nvSpPr>
        <p:spPr>
          <a:xfrm>
            <a:off x="415600" y="1852800"/>
            <a:ext cx="3744000" cy="4239300"/>
          </a:xfrm>
          <a:prstGeom prst="rect">
            <a:avLst/>
          </a:prstGeom>
        </p:spPr>
        <p:txBody>
          <a:bodyPr anchorCtr="0" anchor="t" bIns="121900" lIns="121900" spcFirstLastPara="1" rIns="121900" wrap="square" tIns="121900">
            <a:normAutofit/>
          </a:bodyPr>
          <a:lstStyle>
            <a:lvl1pPr indent="-330200" lvl="0" marL="457200">
              <a:spcBef>
                <a:spcPts val="0"/>
              </a:spcBef>
              <a:spcAft>
                <a:spcPts val="0"/>
              </a:spcAft>
              <a:buSzPts val="1600"/>
              <a:buChar char="●"/>
              <a:defRPr sz="1600"/>
            </a:lvl1pPr>
            <a:lvl2pPr indent="-330200" lvl="1" marL="914400">
              <a:spcBef>
                <a:spcPts val="0"/>
              </a:spcBef>
              <a:spcAft>
                <a:spcPts val="0"/>
              </a:spcAft>
              <a:buSzPts val="1600"/>
              <a:buChar char="○"/>
              <a:defRPr sz="1600"/>
            </a:lvl2pPr>
            <a:lvl3pPr indent="-330200" lvl="2" marL="1371600">
              <a:spcBef>
                <a:spcPts val="0"/>
              </a:spcBef>
              <a:spcAft>
                <a:spcPts val="0"/>
              </a:spcAft>
              <a:buSzPts val="1600"/>
              <a:buChar char="■"/>
              <a:defRPr sz="1600"/>
            </a:lvl3pPr>
            <a:lvl4pPr indent="-330200" lvl="3" marL="1828800">
              <a:spcBef>
                <a:spcPts val="0"/>
              </a:spcBef>
              <a:spcAft>
                <a:spcPts val="0"/>
              </a:spcAft>
              <a:buSzPts val="1600"/>
              <a:buChar char="●"/>
              <a:defRPr sz="1600"/>
            </a:lvl4pPr>
            <a:lvl5pPr indent="-330200" lvl="4" marL="2286000">
              <a:spcBef>
                <a:spcPts val="0"/>
              </a:spcBef>
              <a:spcAft>
                <a:spcPts val="0"/>
              </a:spcAft>
              <a:buSzPts val="1600"/>
              <a:buChar char="○"/>
              <a:defRPr sz="1600"/>
            </a:lvl5pPr>
            <a:lvl6pPr indent="-330200" lvl="5" marL="2743200">
              <a:spcBef>
                <a:spcPts val="0"/>
              </a:spcBef>
              <a:spcAft>
                <a:spcPts val="0"/>
              </a:spcAft>
              <a:buSzPts val="1600"/>
              <a:buChar char="■"/>
              <a:defRPr sz="1600"/>
            </a:lvl6pPr>
            <a:lvl7pPr indent="-330200" lvl="6" marL="3200400">
              <a:spcBef>
                <a:spcPts val="0"/>
              </a:spcBef>
              <a:spcAft>
                <a:spcPts val="0"/>
              </a:spcAft>
              <a:buSzPts val="1600"/>
              <a:buChar char="●"/>
              <a:defRPr sz="1600"/>
            </a:lvl7pPr>
            <a:lvl8pPr indent="-330200" lvl="7" marL="3657600">
              <a:spcBef>
                <a:spcPts val="0"/>
              </a:spcBef>
              <a:spcAft>
                <a:spcPts val="0"/>
              </a:spcAft>
              <a:buSzPts val="1600"/>
              <a:buChar char="○"/>
              <a:defRPr sz="1600"/>
            </a:lvl8pPr>
            <a:lvl9pPr indent="-330200" lvl="8" marL="4114800">
              <a:spcBef>
                <a:spcPts val="0"/>
              </a:spcBef>
              <a:spcAft>
                <a:spcPts val="0"/>
              </a:spcAft>
              <a:buSzPts val="1600"/>
              <a:buChar char="■"/>
              <a:defRPr sz="1600"/>
            </a:lvl9pPr>
          </a:lstStyle>
          <a:p/>
        </p:txBody>
      </p:sp>
      <p:sp>
        <p:nvSpPr>
          <p:cNvPr id="31" name="Google Shape;31;g1f28ee01d89_0_25"/>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g1f28ee01d89_0_29"/>
          <p:cNvSpPr txBox="1"/>
          <p:nvPr>
            <p:ph type="title"/>
          </p:nvPr>
        </p:nvSpPr>
        <p:spPr>
          <a:xfrm>
            <a:off x="653667" y="600200"/>
            <a:ext cx="8490300" cy="5454300"/>
          </a:xfrm>
          <a:prstGeom prst="rect">
            <a:avLst/>
          </a:prstGeom>
        </p:spPr>
        <p:txBody>
          <a:bodyPr anchorCtr="0" anchor="ctr" bIns="121900" lIns="121900" spcFirstLastPara="1" rIns="121900" wrap="square" tIns="121900">
            <a:normAutofit/>
          </a:bodyPr>
          <a:lstStyle>
            <a:lvl1pPr lvl="0">
              <a:spcBef>
                <a:spcPts val="0"/>
              </a:spcBef>
              <a:spcAft>
                <a:spcPts val="0"/>
              </a:spcAft>
              <a:buSzPts val="6400"/>
              <a:buNone/>
              <a:defRPr sz="6400"/>
            </a:lvl1pPr>
            <a:lvl2pPr lvl="1">
              <a:spcBef>
                <a:spcPts val="0"/>
              </a:spcBef>
              <a:spcAft>
                <a:spcPts val="0"/>
              </a:spcAft>
              <a:buSzPts val="6400"/>
              <a:buNone/>
              <a:defRPr sz="6400"/>
            </a:lvl2pPr>
            <a:lvl3pPr lvl="2">
              <a:spcBef>
                <a:spcPts val="0"/>
              </a:spcBef>
              <a:spcAft>
                <a:spcPts val="0"/>
              </a:spcAft>
              <a:buSzPts val="6400"/>
              <a:buNone/>
              <a:defRPr sz="6400"/>
            </a:lvl3pPr>
            <a:lvl4pPr lvl="3">
              <a:spcBef>
                <a:spcPts val="0"/>
              </a:spcBef>
              <a:spcAft>
                <a:spcPts val="0"/>
              </a:spcAft>
              <a:buSzPts val="6400"/>
              <a:buNone/>
              <a:defRPr sz="6400"/>
            </a:lvl4pPr>
            <a:lvl5pPr lvl="4">
              <a:spcBef>
                <a:spcPts val="0"/>
              </a:spcBef>
              <a:spcAft>
                <a:spcPts val="0"/>
              </a:spcAft>
              <a:buSzPts val="6400"/>
              <a:buNone/>
              <a:defRPr sz="6400"/>
            </a:lvl5pPr>
            <a:lvl6pPr lvl="5">
              <a:spcBef>
                <a:spcPts val="0"/>
              </a:spcBef>
              <a:spcAft>
                <a:spcPts val="0"/>
              </a:spcAft>
              <a:buSzPts val="6400"/>
              <a:buNone/>
              <a:defRPr sz="6400"/>
            </a:lvl6pPr>
            <a:lvl7pPr lvl="6">
              <a:spcBef>
                <a:spcPts val="0"/>
              </a:spcBef>
              <a:spcAft>
                <a:spcPts val="0"/>
              </a:spcAft>
              <a:buSzPts val="6400"/>
              <a:buNone/>
              <a:defRPr sz="6400"/>
            </a:lvl7pPr>
            <a:lvl8pPr lvl="7">
              <a:spcBef>
                <a:spcPts val="0"/>
              </a:spcBef>
              <a:spcAft>
                <a:spcPts val="0"/>
              </a:spcAft>
              <a:buSzPts val="6400"/>
              <a:buNone/>
              <a:defRPr sz="6400"/>
            </a:lvl8pPr>
            <a:lvl9pPr lvl="8">
              <a:spcBef>
                <a:spcPts val="0"/>
              </a:spcBef>
              <a:spcAft>
                <a:spcPts val="0"/>
              </a:spcAft>
              <a:buSzPts val="6400"/>
              <a:buNone/>
              <a:defRPr sz="6400"/>
            </a:lvl9pPr>
          </a:lstStyle>
          <a:p/>
        </p:txBody>
      </p:sp>
      <p:sp>
        <p:nvSpPr>
          <p:cNvPr id="34" name="Google Shape;34;g1f28ee01d89_0_29"/>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g1f28ee01d89_0_32"/>
          <p:cNvSpPr/>
          <p:nvPr/>
        </p:nvSpPr>
        <p:spPr>
          <a:xfrm>
            <a:off x="6096000" y="-167"/>
            <a:ext cx="6096000" cy="6858000"/>
          </a:xfrm>
          <a:prstGeom prst="rect">
            <a:avLst/>
          </a:pr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7" name="Google Shape;37;g1f28ee01d89_0_32"/>
          <p:cNvSpPr txBox="1"/>
          <p:nvPr>
            <p:ph type="title"/>
          </p:nvPr>
        </p:nvSpPr>
        <p:spPr>
          <a:xfrm>
            <a:off x="354000" y="1644233"/>
            <a:ext cx="5393700" cy="1976400"/>
          </a:xfrm>
          <a:prstGeom prst="rect">
            <a:avLst/>
          </a:prstGeom>
        </p:spPr>
        <p:txBody>
          <a:bodyPr anchorCtr="0" anchor="b" bIns="121900" lIns="121900" spcFirstLastPara="1" rIns="121900" wrap="square" tIns="121900">
            <a:normAutofit/>
          </a:bodyPr>
          <a:lstStyle>
            <a:lvl1pPr lvl="0" algn="ctr">
              <a:spcBef>
                <a:spcPts val="0"/>
              </a:spcBef>
              <a:spcAft>
                <a:spcPts val="0"/>
              </a:spcAft>
              <a:buSzPts val="5600"/>
              <a:buNone/>
              <a:defRPr sz="5600"/>
            </a:lvl1pPr>
            <a:lvl2pPr lvl="1" algn="ctr">
              <a:spcBef>
                <a:spcPts val="0"/>
              </a:spcBef>
              <a:spcAft>
                <a:spcPts val="0"/>
              </a:spcAft>
              <a:buSzPts val="5600"/>
              <a:buNone/>
              <a:defRPr sz="5600"/>
            </a:lvl2pPr>
            <a:lvl3pPr lvl="2" algn="ctr">
              <a:spcBef>
                <a:spcPts val="0"/>
              </a:spcBef>
              <a:spcAft>
                <a:spcPts val="0"/>
              </a:spcAft>
              <a:buSzPts val="5600"/>
              <a:buNone/>
              <a:defRPr sz="5600"/>
            </a:lvl3pPr>
            <a:lvl4pPr lvl="3" algn="ctr">
              <a:spcBef>
                <a:spcPts val="0"/>
              </a:spcBef>
              <a:spcAft>
                <a:spcPts val="0"/>
              </a:spcAft>
              <a:buSzPts val="5600"/>
              <a:buNone/>
              <a:defRPr sz="5600"/>
            </a:lvl4pPr>
            <a:lvl5pPr lvl="4" algn="ctr">
              <a:spcBef>
                <a:spcPts val="0"/>
              </a:spcBef>
              <a:spcAft>
                <a:spcPts val="0"/>
              </a:spcAft>
              <a:buSzPts val="5600"/>
              <a:buNone/>
              <a:defRPr sz="5600"/>
            </a:lvl5pPr>
            <a:lvl6pPr lvl="5" algn="ctr">
              <a:spcBef>
                <a:spcPts val="0"/>
              </a:spcBef>
              <a:spcAft>
                <a:spcPts val="0"/>
              </a:spcAft>
              <a:buSzPts val="5600"/>
              <a:buNone/>
              <a:defRPr sz="5600"/>
            </a:lvl6pPr>
            <a:lvl7pPr lvl="6" algn="ctr">
              <a:spcBef>
                <a:spcPts val="0"/>
              </a:spcBef>
              <a:spcAft>
                <a:spcPts val="0"/>
              </a:spcAft>
              <a:buSzPts val="5600"/>
              <a:buNone/>
              <a:defRPr sz="5600"/>
            </a:lvl7pPr>
            <a:lvl8pPr lvl="7" algn="ctr">
              <a:spcBef>
                <a:spcPts val="0"/>
              </a:spcBef>
              <a:spcAft>
                <a:spcPts val="0"/>
              </a:spcAft>
              <a:buSzPts val="5600"/>
              <a:buNone/>
              <a:defRPr sz="5600"/>
            </a:lvl8pPr>
            <a:lvl9pPr lvl="8" algn="ctr">
              <a:spcBef>
                <a:spcPts val="0"/>
              </a:spcBef>
              <a:spcAft>
                <a:spcPts val="0"/>
              </a:spcAft>
              <a:buSzPts val="5600"/>
              <a:buNone/>
              <a:defRPr sz="5600"/>
            </a:lvl9pPr>
          </a:lstStyle>
          <a:p/>
        </p:txBody>
      </p:sp>
      <p:sp>
        <p:nvSpPr>
          <p:cNvPr id="38" name="Google Shape;38;g1f28ee01d89_0_32"/>
          <p:cNvSpPr txBox="1"/>
          <p:nvPr>
            <p:ph idx="1" type="subTitle"/>
          </p:nvPr>
        </p:nvSpPr>
        <p:spPr>
          <a:xfrm>
            <a:off x="354000" y="3737433"/>
            <a:ext cx="5393700" cy="1646700"/>
          </a:xfrm>
          <a:prstGeom prst="rect">
            <a:avLst/>
          </a:prstGeom>
        </p:spPr>
        <p:txBody>
          <a:bodyPr anchorCtr="0" anchor="t" bIns="121900" lIns="121900" spcFirstLastPara="1" rIns="121900" wrap="square" tIns="12190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39" name="Google Shape;39;g1f28ee01d89_0_32"/>
          <p:cNvSpPr txBox="1"/>
          <p:nvPr>
            <p:ph idx="2" type="body"/>
          </p:nvPr>
        </p:nvSpPr>
        <p:spPr>
          <a:xfrm>
            <a:off x="6586000" y="965433"/>
            <a:ext cx="5115900" cy="4926900"/>
          </a:xfrm>
          <a:prstGeom prst="rect">
            <a:avLst/>
          </a:prstGeom>
        </p:spPr>
        <p:txBody>
          <a:bodyPr anchorCtr="0" anchor="ctr" bIns="121900" lIns="121900" spcFirstLastPara="1" rIns="121900" wrap="square" tIns="121900">
            <a:normAutofit/>
          </a:bodyPr>
          <a:lstStyle>
            <a:lvl1pPr indent="-381000" lvl="0" marL="457200">
              <a:spcBef>
                <a:spcPts val="0"/>
              </a:spcBef>
              <a:spcAft>
                <a:spcPts val="0"/>
              </a:spcAft>
              <a:buSzPts val="2400"/>
              <a:buChar char="●"/>
              <a:defRPr/>
            </a:lvl1pPr>
            <a:lvl2pPr indent="-349250" lvl="1" marL="914400">
              <a:spcBef>
                <a:spcPts val="0"/>
              </a:spcBef>
              <a:spcAft>
                <a:spcPts val="0"/>
              </a:spcAft>
              <a:buSzPts val="1900"/>
              <a:buChar char="○"/>
              <a:defRPr/>
            </a:lvl2pPr>
            <a:lvl3pPr indent="-349250" lvl="2" marL="1371600">
              <a:spcBef>
                <a:spcPts val="0"/>
              </a:spcBef>
              <a:spcAft>
                <a:spcPts val="0"/>
              </a:spcAft>
              <a:buSzPts val="1900"/>
              <a:buChar char="■"/>
              <a:defRPr/>
            </a:lvl3pPr>
            <a:lvl4pPr indent="-349250" lvl="3" marL="1828800">
              <a:spcBef>
                <a:spcPts val="0"/>
              </a:spcBef>
              <a:spcAft>
                <a:spcPts val="0"/>
              </a:spcAft>
              <a:buSzPts val="1900"/>
              <a:buChar char="●"/>
              <a:defRPr/>
            </a:lvl4pPr>
            <a:lvl5pPr indent="-349250" lvl="4" marL="2286000">
              <a:spcBef>
                <a:spcPts val="0"/>
              </a:spcBef>
              <a:spcAft>
                <a:spcPts val="0"/>
              </a:spcAft>
              <a:buSzPts val="1900"/>
              <a:buChar char="○"/>
              <a:defRPr/>
            </a:lvl5pPr>
            <a:lvl6pPr indent="-349250" lvl="5" marL="2743200">
              <a:spcBef>
                <a:spcPts val="0"/>
              </a:spcBef>
              <a:spcAft>
                <a:spcPts val="0"/>
              </a:spcAft>
              <a:buSzPts val="1900"/>
              <a:buChar char="■"/>
              <a:defRPr/>
            </a:lvl6pPr>
            <a:lvl7pPr indent="-349250" lvl="6" marL="3200400">
              <a:spcBef>
                <a:spcPts val="0"/>
              </a:spcBef>
              <a:spcAft>
                <a:spcPts val="0"/>
              </a:spcAft>
              <a:buSzPts val="1900"/>
              <a:buChar char="●"/>
              <a:defRPr/>
            </a:lvl7pPr>
            <a:lvl8pPr indent="-349250" lvl="7" marL="3657600">
              <a:spcBef>
                <a:spcPts val="0"/>
              </a:spcBef>
              <a:spcAft>
                <a:spcPts val="0"/>
              </a:spcAft>
              <a:buSzPts val="1900"/>
              <a:buChar char="○"/>
              <a:defRPr/>
            </a:lvl8pPr>
            <a:lvl9pPr indent="-349250" lvl="8" marL="4114800">
              <a:spcBef>
                <a:spcPts val="0"/>
              </a:spcBef>
              <a:spcAft>
                <a:spcPts val="0"/>
              </a:spcAft>
              <a:buSzPts val="1900"/>
              <a:buChar char="■"/>
              <a:defRPr/>
            </a:lvl9pPr>
          </a:lstStyle>
          <a:p/>
        </p:txBody>
      </p:sp>
      <p:sp>
        <p:nvSpPr>
          <p:cNvPr id="40" name="Google Shape;40;g1f28ee01d89_0_32"/>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g1f28ee01d89_0_38"/>
          <p:cNvSpPr txBox="1"/>
          <p:nvPr>
            <p:ph idx="1" type="body"/>
          </p:nvPr>
        </p:nvSpPr>
        <p:spPr>
          <a:xfrm>
            <a:off x="415600" y="5640767"/>
            <a:ext cx="7998300" cy="806700"/>
          </a:xfrm>
          <a:prstGeom prst="rect">
            <a:avLst/>
          </a:prstGeom>
        </p:spPr>
        <p:txBody>
          <a:bodyPr anchorCtr="0" anchor="ctr" bIns="121900" lIns="121900" spcFirstLastPara="1" rIns="121900" wrap="square" tIns="121900">
            <a:normAutofit/>
          </a:bodyPr>
          <a:lstStyle>
            <a:lvl1pPr indent="-228600" lvl="0" marL="457200">
              <a:lnSpc>
                <a:spcPct val="100000"/>
              </a:lnSpc>
              <a:spcBef>
                <a:spcPts val="0"/>
              </a:spcBef>
              <a:spcAft>
                <a:spcPts val="0"/>
              </a:spcAft>
              <a:buSzPts val="2400"/>
              <a:buNone/>
              <a:defRPr/>
            </a:lvl1pPr>
          </a:lstStyle>
          <a:p/>
        </p:txBody>
      </p:sp>
      <p:sp>
        <p:nvSpPr>
          <p:cNvPr id="43" name="Google Shape;43;g1f28ee01d89_0_38"/>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FFD966"/>
        </a:solidFill>
      </p:bgPr>
    </p:bg>
    <p:spTree>
      <p:nvGrpSpPr>
        <p:cNvPr id="5" name="Shape 5"/>
        <p:cNvGrpSpPr/>
        <p:nvPr/>
      </p:nvGrpSpPr>
      <p:grpSpPr>
        <a:xfrm>
          <a:off x="0" y="0"/>
          <a:ext cx="0" cy="0"/>
          <a:chOff x="0" y="0"/>
          <a:chExt cx="0" cy="0"/>
        </a:xfrm>
      </p:grpSpPr>
      <p:sp>
        <p:nvSpPr>
          <p:cNvPr id="6" name="Google Shape;6;g1f28ee01d89_0_2"/>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rmAutofit/>
          </a:bodyPr>
          <a:lstStyle>
            <a:lvl1pPr lvl="0">
              <a:spcBef>
                <a:spcPts val="0"/>
              </a:spcBef>
              <a:spcAft>
                <a:spcPts val="0"/>
              </a:spcAft>
              <a:buClr>
                <a:schemeClr val="dk1"/>
              </a:buClr>
              <a:buSzPts val="3700"/>
              <a:buNone/>
              <a:defRPr sz="3700">
                <a:solidFill>
                  <a:schemeClr val="dk1"/>
                </a:solidFill>
              </a:defRPr>
            </a:lvl1pPr>
            <a:lvl2pPr lvl="1">
              <a:spcBef>
                <a:spcPts val="0"/>
              </a:spcBef>
              <a:spcAft>
                <a:spcPts val="0"/>
              </a:spcAft>
              <a:buClr>
                <a:schemeClr val="dk1"/>
              </a:buClr>
              <a:buSzPts val="3700"/>
              <a:buNone/>
              <a:defRPr sz="3700">
                <a:solidFill>
                  <a:schemeClr val="dk1"/>
                </a:solidFill>
              </a:defRPr>
            </a:lvl2pPr>
            <a:lvl3pPr lvl="2">
              <a:spcBef>
                <a:spcPts val="0"/>
              </a:spcBef>
              <a:spcAft>
                <a:spcPts val="0"/>
              </a:spcAft>
              <a:buClr>
                <a:schemeClr val="dk1"/>
              </a:buClr>
              <a:buSzPts val="3700"/>
              <a:buNone/>
              <a:defRPr sz="3700">
                <a:solidFill>
                  <a:schemeClr val="dk1"/>
                </a:solidFill>
              </a:defRPr>
            </a:lvl3pPr>
            <a:lvl4pPr lvl="3">
              <a:spcBef>
                <a:spcPts val="0"/>
              </a:spcBef>
              <a:spcAft>
                <a:spcPts val="0"/>
              </a:spcAft>
              <a:buClr>
                <a:schemeClr val="dk1"/>
              </a:buClr>
              <a:buSzPts val="3700"/>
              <a:buNone/>
              <a:defRPr sz="3700">
                <a:solidFill>
                  <a:schemeClr val="dk1"/>
                </a:solidFill>
              </a:defRPr>
            </a:lvl4pPr>
            <a:lvl5pPr lvl="4">
              <a:spcBef>
                <a:spcPts val="0"/>
              </a:spcBef>
              <a:spcAft>
                <a:spcPts val="0"/>
              </a:spcAft>
              <a:buClr>
                <a:schemeClr val="dk1"/>
              </a:buClr>
              <a:buSzPts val="3700"/>
              <a:buNone/>
              <a:defRPr sz="3700">
                <a:solidFill>
                  <a:schemeClr val="dk1"/>
                </a:solidFill>
              </a:defRPr>
            </a:lvl5pPr>
            <a:lvl6pPr lvl="5">
              <a:spcBef>
                <a:spcPts val="0"/>
              </a:spcBef>
              <a:spcAft>
                <a:spcPts val="0"/>
              </a:spcAft>
              <a:buClr>
                <a:schemeClr val="dk1"/>
              </a:buClr>
              <a:buSzPts val="3700"/>
              <a:buNone/>
              <a:defRPr sz="3700">
                <a:solidFill>
                  <a:schemeClr val="dk1"/>
                </a:solidFill>
              </a:defRPr>
            </a:lvl6pPr>
            <a:lvl7pPr lvl="6">
              <a:spcBef>
                <a:spcPts val="0"/>
              </a:spcBef>
              <a:spcAft>
                <a:spcPts val="0"/>
              </a:spcAft>
              <a:buClr>
                <a:schemeClr val="dk1"/>
              </a:buClr>
              <a:buSzPts val="3700"/>
              <a:buNone/>
              <a:defRPr sz="3700">
                <a:solidFill>
                  <a:schemeClr val="dk1"/>
                </a:solidFill>
              </a:defRPr>
            </a:lvl7pPr>
            <a:lvl8pPr lvl="7">
              <a:spcBef>
                <a:spcPts val="0"/>
              </a:spcBef>
              <a:spcAft>
                <a:spcPts val="0"/>
              </a:spcAft>
              <a:buClr>
                <a:schemeClr val="dk1"/>
              </a:buClr>
              <a:buSzPts val="3700"/>
              <a:buNone/>
              <a:defRPr sz="3700">
                <a:solidFill>
                  <a:schemeClr val="dk1"/>
                </a:solidFill>
              </a:defRPr>
            </a:lvl8pPr>
            <a:lvl9pPr lvl="8">
              <a:spcBef>
                <a:spcPts val="0"/>
              </a:spcBef>
              <a:spcAft>
                <a:spcPts val="0"/>
              </a:spcAft>
              <a:buClr>
                <a:schemeClr val="dk1"/>
              </a:buClr>
              <a:buSzPts val="3700"/>
              <a:buNone/>
              <a:defRPr sz="3700">
                <a:solidFill>
                  <a:schemeClr val="dk1"/>
                </a:solidFill>
              </a:defRPr>
            </a:lvl9pPr>
          </a:lstStyle>
          <a:p/>
        </p:txBody>
      </p:sp>
      <p:sp>
        <p:nvSpPr>
          <p:cNvPr id="7" name="Google Shape;7;g1f28ee01d89_0_2"/>
          <p:cNvSpPr txBox="1"/>
          <p:nvPr>
            <p:ph idx="1" type="body"/>
          </p:nvPr>
        </p:nvSpPr>
        <p:spPr>
          <a:xfrm>
            <a:off x="415600" y="1536633"/>
            <a:ext cx="11360700" cy="4555200"/>
          </a:xfrm>
          <a:prstGeom prst="rect">
            <a:avLst/>
          </a:prstGeom>
          <a:noFill/>
          <a:ln>
            <a:noFill/>
          </a:ln>
        </p:spPr>
        <p:txBody>
          <a:bodyPr anchorCtr="0" anchor="t" bIns="121900" lIns="121900" spcFirstLastPara="1" rIns="121900" wrap="square" tIns="121900">
            <a:normAutofit/>
          </a:bodyPr>
          <a:lstStyle>
            <a:lvl1pPr indent="-381000" lvl="0" marL="457200">
              <a:lnSpc>
                <a:spcPct val="115000"/>
              </a:lnSpc>
              <a:spcBef>
                <a:spcPts val="0"/>
              </a:spcBef>
              <a:spcAft>
                <a:spcPts val="0"/>
              </a:spcAft>
              <a:buClr>
                <a:schemeClr val="dk2"/>
              </a:buClr>
              <a:buSzPts val="2400"/>
              <a:buChar char="●"/>
              <a:defRPr sz="2400">
                <a:solidFill>
                  <a:schemeClr val="dk2"/>
                </a:solidFill>
              </a:defRPr>
            </a:lvl1pPr>
            <a:lvl2pPr indent="-349250" lvl="1" marL="914400">
              <a:lnSpc>
                <a:spcPct val="115000"/>
              </a:lnSpc>
              <a:spcBef>
                <a:spcPts val="0"/>
              </a:spcBef>
              <a:spcAft>
                <a:spcPts val="0"/>
              </a:spcAft>
              <a:buClr>
                <a:schemeClr val="dk2"/>
              </a:buClr>
              <a:buSzPts val="1900"/>
              <a:buChar char="○"/>
              <a:defRPr sz="1900">
                <a:solidFill>
                  <a:schemeClr val="dk2"/>
                </a:solidFill>
              </a:defRPr>
            </a:lvl2pPr>
            <a:lvl3pPr indent="-349250" lvl="2" marL="1371600">
              <a:lnSpc>
                <a:spcPct val="115000"/>
              </a:lnSpc>
              <a:spcBef>
                <a:spcPts val="0"/>
              </a:spcBef>
              <a:spcAft>
                <a:spcPts val="0"/>
              </a:spcAft>
              <a:buClr>
                <a:schemeClr val="dk2"/>
              </a:buClr>
              <a:buSzPts val="1900"/>
              <a:buChar char="■"/>
              <a:defRPr sz="1900">
                <a:solidFill>
                  <a:schemeClr val="dk2"/>
                </a:solidFill>
              </a:defRPr>
            </a:lvl3pPr>
            <a:lvl4pPr indent="-349250" lvl="3" marL="1828800">
              <a:lnSpc>
                <a:spcPct val="115000"/>
              </a:lnSpc>
              <a:spcBef>
                <a:spcPts val="0"/>
              </a:spcBef>
              <a:spcAft>
                <a:spcPts val="0"/>
              </a:spcAft>
              <a:buClr>
                <a:schemeClr val="dk2"/>
              </a:buClr>
              <a:buSzPts val="1900"/>
              <a:buChar char="●"/>
              <a:defRPr sz="1900">
                <a:solidFill>
                  <a:schemeClr val="dk2"/>
                </a:solidFill>
              </a:defRPr>
            </a:lvl4pPr>
            <a:lvl5pPr indent="-349250" lvl="4" marL="2286000">
              <a:lnSpc>
                <a:spcPct val="115000"/>
              </a:lnSpc>
              <a:spcBef>
                <a:spcPts val="0"/>
              </a:spcBef>
              <a:spcAft>
                <a:spcPts val="0"/>
              </a:spcAft>
              <a:buClr>
                <a:schemeClr val="dk2"/>
              </a:buClr>
              <a:buSzPts val="1900"/>
              <a:buChar char="○"/>
              <a:defRPr sz="1900">
                <a:solidFill>
                  <a:schemeClr val="dk2"/>
                </a:solidFill>
              </a:defRPr>
            </a:lvl5pPr>
            <a:lvl6pPr indent="-349250" lvl="5" marL="2743200">
              <a:lnSpc>
                <a:spcPct val="115000"/>
              </a:lnSpc>
              <a:spcBef>
                <a:spcPts val="0"/>
              </a:spcBef>
              <a:spcAft>
                <a:spcPts val="0"/>
              </a:spcAft>
              <a:buClr>
                <a:schemeClr val="dk2"/>
              </a:buClr>
              <a:buSzPts val="1900"/>
              <a:buChar char="■"/>
              <a:defRPr sz="1900">
                <a:solidFill>
                  <a:schemeClr val="dk2"/>
                </a:solidFill>
              </a:defRPr>
            </a:lvl6pPr>
            <a:lvl7pPr indent="-349250" lvl="6" marL="3200400">
              <a:lnSpc>
                <a:spcPct val="115000"/>
              </a:lnSpc>
              <a:spcBef>
                <a:spcPts val="0"/>
              </a:spcBef>
              <a:spcAft>
                <a:spcPts val="0"/>
              </a:spcAft>
              <a:buClr>
                <a:schemeClr val="dk2"/>
              </a:buClr>
              <a:buSzPts val="1900"/>
              <a:buChar char="●"/>
              <a:defRPr sz="1900">
                <a:solidFill>
                  <a:schemeClr val="dk2"/>
                </a:solidFill>
              </a:defRPr>
            </a:lvl7pPr>
            <a:lvl8pPr indent="-349250" lvl="7" marL="3657600">
              <a:lnSpc>
                <a:spcPct val="115000"/>
              </a:lnSpc>
              <a:spcBef>
                <a:spcPts val="0"/>
              </a:spcBef>
              <a:spcAft>
                <a:spcPts val="0"/>
              </a:spcAft>
              <a:buClr>
                <a:schemeClr val="dk2"/>
              </a:buClr>
              <a:buSzPts val="1900"/>
              <a:buChar char="○"/>
              <a:defRPr sz="1900">
                <a:solidFill>
                  <a:schemeClr val="dk2"/>
                </a:solidFill>
              </a:defRPr>
            </a:lvl8pPr>
            <a:lvl9pPr indent="-349250" lvl="8" marL="4114800">
              <a:lnSpc>
                <a:spcPct val="115000"/>
              </a:lnSpc>
              <a:spcBef>
                <a:spcPts val="0"/>
              </a:spcBef>
              <a:spcAft>
                <a:spcPts val="0"/>
              </a:spcAft>
              <a:buClr>
                <a:schemeClr val="dk2"/>
              </a:buClr>
              <a:buSzPts val="1900"/>
              <a:buChar char="■"/>
              <a:defRPr sz="1900">
                <a:solidFill>
                  <a:schemeClr val="dk2"/>
                </a:solidFill>
              </a:defRPr>
            </a:lvl9pPr>
          </a:lstStyle>
          <a:p/>
        </p:txBody>
      </p:sp>
      <p:sp>
        <p:nvSpPr>
          <p:cNvPr id="8" name="Google Shape;8;g1f28ee01d89_0_2"/>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lvl="0" algn="r">
              <a:buNone/>
              <a:defRPr sz="1300">
                <a:solidFill>
                  <a:schemeClr val="dk2"/>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mc:Choice Requires="p14">
      <p:transition spd="slow" p14:dur="1000">
        <p:fade/>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7.png"/><Relationship Id="rId4" Type="http://schemas.openxmlformats.org/officeDocument/2006/relationships/image" Target="../media/image1.png"/><Relationship Id="rId5" Type="http://schemas.openxmlformats.org/officeDocument/2006/relationships/image" Target="../media/image9.png"/><Relationship Id="rId6" Type="http://schemas.openxmlformats.org/officeDocument/2006/relationships/image" Target="../media/image10.png"/><Relationship Id="rId7" Type="http://schemas.openxmlformats.org/officeDocument/2006/relationships/hyperlink" Target="https://doscoyotes.co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6.jp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2.jp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3.jp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5.png"/><Relationship Id="rId4" Type="http://schemas.openxmlformats.org/officeDocument/2006/relationships/image" Target="../media/image4.jpg"/><Relationship Id="rId5"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7.png"/><Relationship Id="rId4" Type="http://schemas.openxmlformats.org/officeDocument/2006/relationships/image" Target="../media/image1.png"/><Relationship Id="rId5" Type="http://schemas.openxmlformats.org/officeDocument/2006/relationships/image" Target="../media/image9.png"/><Relationship Id="rId6" Type="http://schemas.openxmlformats.org/officeDocument/2006/relationships/image" Target="../media/image10.png"/><Relationship Id="rId7" Type="http://schemas.openxmlformats.org/officeDocument/2006/relationships/hyperlink" Target="https://doscoyotes.com/"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graphicFrame>
        <p:nvGraphicFramePr>
          <p:cNvPr id="60" name="Google Shape;60;g1f26c324c44_0_101"/>
          <p:cNvGraphicFramePr/>
          <p:nvPr/>
        </p:nvGraphicFramePr>
        <p:xfrm>
          <a:off x="0" y="0"/>
          <a:ext cx="3000000" cy="3000000"/>
        </p:xfrm>
        <a:graphic>
          <a:graphicData uri="http://schemas.openxmlformats.org/drawingml/2006/table">
            <a:tbl>
              <a:tblPr>
                <a:noFill/>
                <a:tableStyleId>{74DAEF8D-811A-421F-92C2-1424332F087F}</a:tableStyleId>
              </a:tblPr>
              <a:tblGrid>
                <a:gridCol w="2032000"/>
                <a:gridCol w="2032000"/>
                <a:gridCol w="2032000"/>
                <a:gridCol w="2032000"/>
                <a:gridCol w="2032000"/>
                <a:gridCol w="2032000"/>
              </a:tblGrid>
              <a:tr h="1651550">
                <a:tc>
                  <a:txBody>
                    <a:bodyPr/>
                    <a:lstStyle/>
                    <a:p>
                      <a:pPr indent="0" lvl="0" marL="0" rtl="0" algn="l">
                        <a:spcBef>
                          <a:spcPts val="0"/>
                        </a:spcBef>
                        <a:spcAft>
                          <a:spcPts val="0"/>
                        </a:spcAft>
                        <a:buNone/>
                      </a:pPr>
                      <a:r>
                        <a:t/>
                      </a:r>
                      <a:endParaRPr>
                        <a:solidFill>
                          <a:schemeClr val="lt1"/>
                        </a:solidFill>
                      </a:endParaRPr>
                    </a:p>
                  </a:txBody>
                  <a:tcPr marT="91425" marB="91425" marR="91425" marL="91425">
                    <a:lnR cap="flat" cmpd="sng" w="9525">
                      <a:solidFill>
                        <a:schemeClr val="lt1"/>
                      </a:solidFill>
                      <a:prstDash val="solid"/>
                      <a:round/>
                      <a:headEnd len="sm" w="sm" type="none"/>
                      <a:tailEnd len="sm" w="sm" type="none"/>
                    </a:lnR>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solidFill>
                          <a:schemeClr val="lt1"/>
                        </a:solidFill>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solidFill>
                          <a:schemeClr val="lt1"/>
                        </a:solidFill>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solidFill>
                          <a:schemeClr val="lt1"/>
                        </a:solidFill>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solidFill>
                          <a:schemeClr val="lt1"/>
                        </a:solidFill>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solidFill>
                          <a:schemeClr val="lt1"/>
                        </a:solidFill>
                      </a:endParaRPr>
                    </a:p>
                  </a:txBody>
                  <a:tcPr marT="91425" marB="91425" marR="91425" marL="91425">
                    <a:lnL cap="flat" cmpd="sng" w="9525">
                      <a:solidFill>
                        <a:schemeClr val="lt1"/>
                      </a:solidFill>
                      <a:prstDash val="solid"/>
                      <a:round/>
                      <a:headEnd len="sm" w="sm" type="none"/>
                      <a:tailEnd len="sm" w="sm" type="none"/>
                    </a:lnL>
                    <a:lnB cap="flat" cmpd="sng" w="9525">
                      <a:solidFill>
                        <a:schemeClr val="lt1"/>
                      </a:solidFill>
                      <a:prstDash val="solid"/>
                      <a:round/>
                      <a:headEnd len="sm" w="sm" type="none"/>
                      <a:tailEnd len="sm" w="sm" type="none"/>
                    </a:lnB>
                  </a:tcPr>
                </a:tc>
              </a:tr>
              <a:tr h="1651550">
                <a:tc>
                  <a:txBody>
                    <a:bodyPr/>
                    <a:lstStyle/>
                    <a:p>
                      <a:pPr indent="0" lvl="0" marL="0" rtl="0" algn="l">
                        <a:spcBef>
                          <a:spcPts val="0"/>
                        </a:spcBef>
                        <a:spcAft>
                          <a:spcPts val="0"/>
                        </a:spcAft>
                        <a:buNone/>
                      </a:pPr>
                      <a:r>
                        <a:t/>
                      </a:r>
                      <a:endParaRPr>
                        <a:solidFill>
                          <a:schemeClr val="lt1"/>
                        </a:solidFill>
                      </a:endParaRPr>
                    </a:p>
                  </a:txBody>
                  <a:tcPr marT="91425" marB="91425" marR="91425" marL="91425">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solidFill>
                          <a:schemeClr val="lt1"/>
                        </a:solidFill>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solidFill>
                          <a:schemeClr val="lt1"/>
                        </a:solidFill>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solidFill>
                          <a:schemeClr val="lt1"/>
                        </a:solidFill>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solidFill>
                          <a:schemeClr val="lt1"/>
                        </a:solidFill>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solidFill>
                          <a:schemeClr val="lt1"/>
                        </a:solidFill>
                      </a:endParaRPr>
                    </a:p>
                  </a:txBody>
                  <a:tcPr marT="91425" marB="91425" marR="91425" marL="91425">
                    <a:lnL cap="flat" cmpd="sng" w="9525">
                      <a:solidFill>
                        <a:schemeClr val="lt1"/>
                      </a:solidFill>
                      <a:prstDash val="solid"/>
                      <a:round/>
                      <a:headEnd len="sm" w="sm" type="none"/>
                      <a:tailEnd len="sm" w="sm" type="none"/>
                    </a:lnL>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r>
              <a:tr h="1651550">
                <a:tc>
                  <a:txBody>
                    <a:bodyPr/>
                    <a:lstStyle/>
                    <a:p>
                      <a:pPr indent="0" lvl="0" marL="0" rtl="0" algn="l">
                        <a:spcBef>
                          <a:spcPts val="0"/>
                        </a:spcBef>
                        <a:spcAft>
                          <a:spcPts val="0"/>
                        </a:spcAft>
                        <a:buNone/>
                      </a:pPr>
                      <a:r>
                        <a:t/>
                      </a:r>
                      <a:endParaRPr>
                        <a:solidFill>
                          <a:schemeClr val="lt1"/>
                        </a:solidFill>
                      </a:endParaRPr>
                    </a:p>
                  </a:txBody>
                  <a:tcPr marT="91425" marB="91425" marR="91425" marL="91425">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solidFill>
                          <a:schemeClr val="lt1"/>
                        </a:solidFill>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solidFill>
                          <a:schemeClr val="lt1"/>
                        </a:solidFill>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solidFill>
                          <a:schemeClr val="lt1"/>
                        </a:solidFill>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solidFill>
                          <a:schemeClr val="lt1"/>
                        </a:solidFill>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solidFill>
                          <a:schemeClr val="lt1"/>
                        </a:solidFill>
                      </a:endParaRPr>
                    </a:p>
                  </a:txBody>
                  <a:tcPr marT="91425" marB="91425" marR="91425" marL="91425">
                    <a:lnL cap="flat" cmpd="sng" w="9525">
                      <a:solidFill>
                        <a:schemeClr val="lt1"/>
                      </a:solidFill>
                      <a:prstDash val="solid"/>
                      <a:round/>
                      <a:headEnd len="sm" w="sm" type="none"/>
                      <a:tailEnd len="sm" w="sm" type="none"/>
                    </a:lnL>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r>
              <a:tr h="1651550">
                <a:tc>
                  <a:txBody>
                    <a:bodyPr/>
                    <a:lstStyle/>
                    <a:p>
                      <a:pPr indent="0" lvl="0" marL="0" rtl="0" algn="l">
                        <a:spcBef>
                          <a:spcPts val="0"/>
                        </a:spcBef>
                        <a:spcAft>
                          <a:spcPts val="0"/>
                        </a:spcAft>
                        <a:buNone/>
                      </a:pPr>
                      <a:r>
                        <a:t/>
                      </a:r>
                      <a:endParaRPr>
                        <a:solidFill>
                          <a:schemeClr val="lt1"/>
                        </a:solidFill>
                      </a:endParaRPr>
                    </a:p>
                  </a:txBody>
                  <a:tcPr marT="91425" marB="91425" marR="91425" marL="91425">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tcPr>
                </a:tc>
                <a:tc>
                  <a:txBody>
                    <a:bodyPr/>
                    <a:lstStyle/>
                    <a:p>
                      <a:pPr indent="0" lvl="0" marL="0" rtl="0" algn="l">
                        <a:spcBef>
                          <a:spcPts val="0"/>
                        </a:spcBef>
                        <a:spcAft>
                          <a:spcPts val="0"/>
                        </a:spcAft>
                        <a:buNone/>
                      </a:pPr>
                      <a:r>
                        <a:t/>
                      </a:r>
                      <a:endParaRPr>
                        <a:solidFill>
                          <a:schemeClr val="lt1"/>
                        </a:solidFill>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tcPr>
                </a:tc>
                <a:tc>
                  <a:txBody>
                    <a:bodyPr/>
                    <a:lstStyle/>
                    <a:p>
                      <a:pPr indent="0" lvl="0" marL="0" rtl="0" algn="l">
                        <a:spcBef>
                          <a:spcPts val="0"/>
                        </a:spcBef>
                        <a:spcAft>
                          <a:spcPts val="0"/>
                        </a:spcAft>
                        <a:buNone/>
                      </a:pPr>
                      <a:r>
                        <a:t/>
                      </a:r>
                      <a:endParaRPr>
                        <a:solidFill>
                          <a:schemeClr val="lt1"/>
                        </a:solidFill>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tcPr>
                </a:tc>
                <a:tc>
                  <a:txBody>
                    <a:bodyPr/>
                    <a:lstStyle/>
                    <a:p>
                      <a:pPr indent="0" lvl="0" marL="0" rtl="0" algn="l">
                        <a:spcBef>
                          <a:spcPts val="0"/>
                        </a:spcBef>
                        <a:spcAft>
                          <a:spcPts val="0"/>
                        </a:spcAft>
                        <a:buNone/>
                      </a:pPr>
                      <a:r>
                        <a:t/>
                      </a:r>
                      <a:endParaRPr>
                        <a:solidFill>
                          <a:schemeClr val="lt1"/>
                        </a:solidFill>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tcPr>
                </a:tc>
                <a:tc>
                  <a:txBody>
                    <a:bodyPr/>
                    <a:lstStyle/>
                    <a:p>
                      <a:pPr indent="0" lvl="0" marL="0" rtl="0" algn="l">
                        <a:spcBef>
                          <a:spcPts val="0"/>
                        </a:spcBef>
                        <a:spcAft>
                          <a:spcPts val="0"/>
                        </a:spcAft>
                        <a:buNone/>
                      </a:pPr>
                      <a:r>
                        <a:t/>
                      </a:r>
                      <a:endParaRPr>
                        <a:solidFill>
                          <a:schemeClr val="lt1"/>
                        </a:solidFill>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tcPr>
                </a:tc>
                <a:tc>
                  <a:txBody>
                    <a:bodyPr/>
                    <a:lstStyle/>
                    <a:p>
                      <a:pPr indent="0" lvl="0" marL="0" rtl="0" algn="l">
                        <a:spcBef>
                          <a:spcPts val="0"/>
                        </a:spcBef>
                        <a:spcAft>
                          <a:spcPts val="0"/>
                        </a:spcAft>
                        <a:buNone/>
                      </a:pPr>
                      <a:r>
                        <a:t/>
                      </a:r>
                      <a:endParaRPr>
                        <a:solidFill>
                          <a:schemeClr val="lt1"/>
                        </a:solidFill>
                      </a:endParaRPr>
                    </a:p>
                  </a:txBody>
                  <a:tcPr marT="91425" marB="91425" marR="91425" marL="91425">
                    <a:lnL cap="flat" cmpd="sng" w="9525">
                      <a:solidFill>
                        <a:schemeClr val="lt1"/>
                      </a:solidFill>
                      <a:prstDash val="solid"/>
                      <a:round/>
                      <a:headEnd len="sm" w="sm" type="none"/>
                      <a:tailEnd len="sm" w="sm" type="none"/>
                    </a:lnL>
                    <a:lnT cap="flat" cmpd="sng" w="9525">
                      <a:solidFill>
                        <a:schemeClr val="lt1"/>
                      </a:solidFill>
                      <a:prstDash val="solid"/>
                      <a:round/>
                      <a:headEnd len="sm" w="sm" type="none"/>
                      <a:tailEnd len="sm" w="sm" type="none"/>
                    </a:lnT>
                  </a:tcPr>
                </a:tc>
              </a:tr>
            </a:tbl>
          </a:graphicData>
        </a:graphic>
      </p:graphicFrame>
      <p:sp>
        <p:nvSpPr>
          <p:cNvPr id="61" name="Google Shape;61;g1f26c324c44_0_101"/>
          <p:cNvSpPr/>
          <p:nvPr/>
        </p:nvSpPr>
        <p:spPr>
          <a:xfrm>
            <a:off x="1444500" y="1003800"/>
            <a:ext cx="9303000" cy="4850400"/>
          </a:xfrm>
          <a:prstGeom prst="rect">
            <a:avLst/>
          </a:prstGeom>
          <a:solidFill>
            <a:schemeClr val="lt2"/>
          </a:solidFill>
          <a:ln cap="flat" cmpd="sng" w="381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g1f26c324c44_0_101"/>
          <p:cNvSpPr/>
          <p:nvPr/>
        </p:nvSpPr>
        <p:spPr>
          <a:xfrm>
            <a:off x="1497500" y="1093300"/>
            <a:ext cx="9263400" cy="834900"/>
          </a:xfrm>
          <a:prstGeom prst="rect">
            <a:avLst/>
          </a:prstGeom>
          <a:solidFill>
            <a:srgbClr val="93C47D"/>
          </a:solidFill>
          <a:ln cap="flat" cmpd="sng" w="381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g1f26c324c44_0_101"/>
          <p:cNvSpPr/>
          <p:nvPr/>
        </p:nvSpPr>
        <p:spPr>
          <a:xfrm>
            <a:off x="6904375" y="1194350"/>
            <a:ext cx="3737100" cy="634500"/>
          </a:xfrm>
          <a:prstGeom prst="rect">
            <a:avLst/>
          </a:prstGeom>
          <a:solidFill>
            <a:srgbClr val="D9EAD3"/>
          </a:solidFill>
          <a:ln cap="flat" cmpd="sng" w="381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g1f26c324c44_0_101"/>
          <p:cNvSpPr/>
          <p:nvPr/>
        </p:nvSpPr>
        <p:spPr>
          <a:xfrm>
            <a:off x="5791200" y="1194450"/>
            <a:ext cx="934200" cy="634500"/>
          </a:xfrm>
          <a:prstGeom prst="rect">
            <a:avLst/>
          </a:prstGeom>
          <a:solidFill>
            <a:srgbClr val="D9EAD3"/>
          </a:solidFill>
          <a:ln cap="flat" cmpd="sng" w="381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g1f26c324c44_0_101"/>
          <p:cNvSpPr/>
          <p:nvPr/>
        </p:nvSpPr>
        <p:spPr>
          <a:xfrm>
            <a:off x="4678025" y="1194450"/>
            <a:ext cx="934200" cy="634500"/>
          </a:xfrm>
          <a:prstGeom prst="rect">
            <a:avLst/>
          </a:prstGeom>
          <a:solidFill>
            <a:srgbClr val="D9EAD3"/>
          </a:solidFill>
          <a:ln cap="flat" cmpd="sng" w="381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66" name="Google Shape;66;g1f26c324c44_0_101"/>
          <p:cNvCxnSpPr>
            <a:stCxn id="65" idx="0"/>
            <a:endCxn id="65" idx="0"/>
          </p:cNvCxnSpPr>
          <p:nvPr/>
        </p:nvCxnSpPr>
        <p:spPr>
          <a:xfrm>
            <a:off x="5145125" y="1194450"/>
            <a:ext cx="0" cy="0"/>
          </a:xfrm>
          <a:prstGeom prst="straightConnector1">
            <a:avLst/>
          </a:prstGeom>
          <a:noFill/>
          <a:ln cap="flat" cmpd="sng" w="9525">
            <a:solidFill>
              <a:schemeClr val="dk2"/>
            </a:solidFill>
            <a:prstDash val="solid"/>
            <a:round/>
            <a:headEnd len="med" w="med" type="none"/>
            <a:tailEnd len="med" w="med" type="none"/>
          </a:ln>
        </p:spPr>
      </p:cxnSp>
      <p:sp>
        <p:nvSpPr>
          <p:cNvPr id="67" name="Google Shape;67;g1f26c324c44_0_101"/>
          <p:cNvSpPr txBox="1"/>
          <p:nvPr/>
        </p:nvSpPr>
        <p:spPr>
          <a:xfrm>
            <a:off x="4916550" y="1141300"/>
            <a:ext cx="5565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3600">
                <a:solidFill>
                  <a:schemeClr val="lt1"/>
                </a:solidFill>
              </a:rPr>
              <a:t>&lt;</a:t>
            </a:r>
            <a:endParaRPr sz="3600">
              <a:solidFill>
                <a:schemeClr val="lt1"/>
              </a:solidFill>
            </a:endParaRPr>
          </a:p>
        </p:txBody>
      </p:sp>
      <p:sp>
        <p:nvSpPr>
          <p:cNvPr id="68" name="Google Shape;68;g1f26c324c44_0_101"/>
          <p:cNvSpPr txBox="1"/>
          <p:nvPr/>
        </p:nvSpPr>
        <p:spPr>
          <a:xfrm>
            <a:off x="5970175" y="1126000"/>
            <a:ext cx="934200" cy="769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3800">
                <a:solidFill>
                  <a:schemeClr val="lt1"/>
                </a:solidFill>
              </a:rPr>
              <a:t>&gt;</a:t>
            </a:r>
            <a:endParaRPr sz="3600">
              <a:solidFill>
                <a:schemeClr val="lt1"/>
              </a:solidFill>
            </a:endParaRPr>
          </a:p>
        </p:txBody>
      </p:sp>
      <p:sp>
        <p:nvSpPr>
          <p:cNvPr id="69" name="Google Shape;69;g1f26c324c44_0_101"/>
          <p:cNvSpPr/>
          <p:nvPr/>
        </p:nvSpPr>
        <p:spPr>
          <a:xfrm>
            <a:off x="1696275" y="1411350"/>
            <a:ext cx="335700" cy="337800"/>
          </a:xfrm>
          <a:prstGeom prst="ellipse">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g1f26c324c44_0_101"/>
          <p:cNvSpPr/>
          <p:nvPr/>
        </p:nvSpPr>
        <p:spPr>
          <a:xfrm>
            <a:off x="2126975" y="1411350"/>
            <a:ext cx="335700" cy="337800"/>
          </a:xfrm>
          <a:prstGeom prst="ellipse">
            <a:avLst/>
          </a:prstGeom>
          <a:solidFill>
            <a:srgbClr val="FF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g1f26c324c44_0_101"/>
          <p:cNvSpPr/>
          <p:nvPr/>
        </p:nvSpPr>
        <p:spPr>
          <a:xfrm>
            <a:off x="2557675" y="1411350"/>
            <a:ext cx="335700" cy="337800"/>
          </a:xfrm>
          <a:prstGeom prst="ellipse">
            <a:avLst/>
          </a:prstGeom>
          <a:solidFill>
            <a:srgbClr val="00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g1f26c324c44_0_101"/>
          <p:cNvSpPr txBox="1"/>
          <p:nvPr/>
        </p:nvSpPr>
        <p:spPr>
          <a:xfrm>
            <a:off x="2372150" y="3160650"/>
            <a:ext cx="9833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pic>
        <p:nvPicPr>
          <p:cNvPr id="73" name="Google Shape;73;g1f26c324c44_0_101"/>
          <p:cNvPicPr preferRelativeResize="0"/>
          <p:nvPr/>
        </p:nvPicPr>
        <p:blipFill>
          <a:blip r:embed="rId3">
            <a:alphaModFix/>
          </a:blip>
          <a:stretch>
            <a:fillRect/>
          </a:stretch>
        </p:blipFill>
        <p:spPr>
          <a:xfrm>
            <a:off x="2557675" y="4320145"/>
            <a:ext cx="729330" cy="634500"/>
          </a:xfrm>
          <a:prstGeom prst="rect">
            <a:avLst/>
          </a:prstGeom>
          <a:noFill/>
          <a:ln>
            <a:noFill/>
          </a:ln>
        </p:spPr>
      </p:pic>
      <p:pic>
        <p:nvPicPr>
          <p:cNvPr id="74" name="Google Shape;74;g1f26c324c44_0_101"/>
          <p:cNvPicPr preferRelativeResize="0"/>
          <p:nvPr/>
        </p:nvPicPr>
        <p:blipFill rotWithShape="1">
          <a:blip r:embed="rId4">
            <a:alphaModFix/>
          </a:blip>
          <a:srcRect b="0" l="0" r="0" t="0"/>
          <a:stretch/>
        </p:blipFill>
        <p:spPr>
          <a:xfrm>
            <a:off x="4593275" y="4121392"/>
            <a:ext cx="2629174" cy="2109783"/>
          </a:xfrm>
          <a:prstGeom prst="rect">
            <a:avLst/>
          </a:prstGeom>
          <a:noFill/>
          <a:ln>
            <a:noFill/>
          </a:ln>
        </p:spPr>
      </p:pic>
      <p:sp>
        <p:nvSpPr>
          <p:cNvPr id="75" name="Google Shape;75;g1f26c324c44_0_101"/>
          <p:cNvSpPr/>
          <p:nvPr/>
        </p:nvSpPr>
        <p:spPr>
          <a:xfrm>
            <a:off x="2089300" y="3419088"/>
            <a:ext cx="7823400" cy="834900"/>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76" name="Google Shape;76;g1f26c324c44_0_101"/>
          <p:cNvPicPr preferRelativeResize="0"/>
          <p:nvPr/>
        </p:nvPicPr>
        <p:blipFill>
          <a:blip r:embed="rId5">
            <a:alphaModFix/>
          </a:blip>
          <a:stretch>
            <a:fillRect/>
          </a:stretch>
        </p:blipFill>
        <p:spPr>
          <a:xfrm>
            <a:off x="2223349" y="3654662"/>
            <a:ext cx="335702" cy="363766"/>
          </a:xfrm>
          <a:prstGeom prst="rect">
            <a:avLst/>
          </a:prstGeom>
          <a:noFill/>
          <a:ln>
            <a:noFill/>
          </a:ln>
        </p:spPr>
      </p:pic>
      <p:sp>
        <p:nvSpPr>
          <p:cNvPr id="77" name="Google Shape;77;g1f26c324c44_0_101"/>
          <p:cNvSpPr txBox="1"/>
          <p:nvPr/>
        </p:nvSpPr>
        <p:spPr>
          <a:xfrm>
            <a:off x="683500" y="2375775"/>
            <a:ext cx="10635000" cy="831300"/>
          </a:xfrm>
          <a:prstGeom prst="rect">
            <a:avLst/>
          </a:prstGeom>
          <a:noFill/>
          <a:ln>
            <a:noFill/>
          </a:ln>
          <a:effectLst>
            <a:outerShdw blurRad="57150" rotWithShape="0" algn="bl" dir="5400000" dist="19050">
              <a:srgbClr val="000000">
                <a:alpha val="50000"/>
              </a:srgbClr>
            </a:outerShdw>
          </a:effectLst>
        </p:spPr>
        <p:txBody>
          <a:bodyPr anchorCtr="0" anchor="t" bIns="91425" lIns="91425" spcFirstLastPara="1" rIns="91425" wrap="square" tIns="91425">
            <a:spAutoFit/>
          </a:bodyPr>
          <a:lstStyle/>
          <a:p>
            <a:pPr indent="457200" lvl="0" marL="1371600" rtl="0" algn="l">
              <a:spcBef>
                <a:spcPts val="0"/>
              </a:spcBef>
              <a:spcAft>
                <a:spcPts val="0"/>
              </a:spcAft>
              <a:buNone/>
            </a:pPr>
            <a:r>
              <a:rPr b="1" lang="en-US" sz="4200">
                <a:solidFill>
                  <a:srgbClr val="4A86E8"/>
                </a:solidFill>
                <a:latin typeface="Open Sans"/>
                <a:ea typeface="Open Sans"/>
                <a:cs typeface="Open Sans"/>
                <a:sym typeface="Open Sans"/>
              </a:rPr>
              <a:t>M</a:t>
            </a:r>
            <a:r>
              <a:rPr b="1" lang="en-US" sz="4200">
                <a:solidFill>
                  <a:srgbClr val="FF0000"/>
                </a:solidFill>
                <a:latin typeface="Open Sans"/>
                <a:ea typeface="Open Sans"/>
                <a:cs typeface="Open Sans"/>
                <a:sym typeface="Open Sans"/>
              </a:rPr>
              <a:t>a</a:t>
            </a:r>
            <a:r>
              <a:rPr b="1" lang="en-US" sz="4200">
                <a:solidFill>
                  <a:srgbClr val="FFFF00"/>
                </a:solidFill>
                <a:latin typeface="Open Sans"/>
                <a:ea typeface="Open Sans"/>
                <a:cs typeface="Open Sans"/>
                <a:sym typeface="Open Sans"/>
              </a:rPr>
              <a:t>r</a:t>
            </a:r>
            <a:r>
              <a:rPr b="1" lang="en-US" sz="4200">
                <a:solidFill>
                  <a:srgbClr val="4A86E8"/>
                </a:solidFill>
                <a:latin typeface="Open Sans"/>
                <a:ea typeface="Open Sans"/>
                <a:cs typeface="Open Sans"/>
                <a:sym typeface="Open Sans"/>
              </a:rPr>
              <a:t>k</a:t>
            </a:r>
            <a:r>
              <a:rPr b="1" lang="en-US" sz="4200">
                <a:solidFill>
                  <a:srgbClr val="6AA84F"/>
                </a:solidFill>
                <a:latin typeface="Open Sans"/>
                <a:ea typeface="Open Sans"/>
                <a:cs typeface="Open Sans"/>
                <a:sym typeface="Open Sans"/>
              </a:rPr>
              <a:t>e</a:t>
            </a:r>
            <a:r>
              <a:rPr b="1" lang="en-US" sz="4200">
                <a:solidFill>
                  <a:srgbClr val="FF0000"/>
                </a:solidFill>
                <a:latin typeface="Open Sans"/>
                <a:ea typeface="Open Sans"/>
                <a:cs typeface="Open Sans"/>
                <a:sym typeface="Open Sans"/>
              </a:rPr>
              <a:t>t</a:t>
            </a:r>
            <a:r>
              <a:rPr b="1" lang="en-US" sz="4200">
                <a:latin typeface="Open Sans"/>
                <a:ea typeface="Open Sans"/>
                <a:cs typeface="Open Sans"/>
                <a:sym typeface="Open Sans"/>
              </a:rPr>
              <a:t> </a:t>
            </a:r>
            <a:r>
              <a:rPr b="1" lang="en-US" sz="4200">
                <a:solidFill>
                  <a:srgbClr val="4A86E8"/>
                </a:solidFill>
                <a:latin typeface="Open Sans"/>
                <a:ea typeface="Open Sans"/>
                <a:cs typeface="Open Sans"/>
                <a:sym typeface="Open Sans"/>
              </a:rPr>
              <a:t>M</a:t>
            </a:r>
            <a:r>
              <a:rPr b="1" lang="en-US" sz="4200">
                <a:solidFill>
                  <a:srgbClr val="FF0000"/>
                </a:solidFill>
                <a:latin typeface="Open Sans"/>
                <a:ea typeface="Open Sans"/>
                <a:cs typeface="Open Sans"/>
                <a:sym typeface="Open Sans"/>
              </a:rPr>
              <a:t>o</a:t>
            </a:r>
            <a:r>
              <a:rPr b="1" lang="en-US" sz="4200">
                <a:solidFill>
                  <a:srgbClr val="FFFF00"/>
                </a:solidFill>
                <a:latin typeface="Open Sans"/>
                <a:ea typeface="Open Sans"/>
                <a:cs typeface="Open Sans"/>
                <a:sym typeface="Open Sans"/>
              </a:rPr>
              <a:t>d</a:t>
            </a:r>
            <a:r>
              <a:rPr b="1" lang="en-US" sz="4200">
                <a:solidFill>
                  <a:schemeClr val="accent1"/>
                </a:solidFill>
                <a:latin typeface="Open Sans"/>
                <a:ea typeface="Open Sans"/>
                <a:cs typeface="Open Sans"/>
                <a:sym typeface="Open Sans"/>
              </a:rPr>
              <a:t>e</a:t>
            </a:r>
            <a:r>
              <a:rPr b="1" lang="en-US" sz="4200">
                <a:solidFill>
                  <a:srgbClr val="6AA84F"/>
                </a:solidFill>
                <a:latin typeface="Open Sans"/>
                <a:ea typeface="Open Sans"/>
                <a:cs typeface="Open Sans"/>
                <a:sym typeface="Open Sans"/>
              </a:rPr>
              <a:t>l</a:t>
            </a:r>
            <a:r>
              <a:rPr b="1" lang="en-US" sz="4200">
                <a:latin typeface="Open Sans"/>
                <a:ea typeface="Open Sans"/>
                <a:cs typeface="Open Sans"/>
                <a:sym typeface="Open Sans"/>
              </a:rPr>
              <a:t> </a:t>
            </a:r>
            <a:r>
              <a:rPr b="1" lang="en-US" sz="4200">
                <a:solidFill>
                  <a:srgbClr val="FF0000"/>
                </a:solidFill>
                <a:latin typeface="Open Sans"/>
                <a:ea typeface="Open Sans"/>
                <a:cs typeface="Open Sans"/>
                <a:sym typeface="Open Sans"/>
              </a:rPr>
              <a:t>P</a:t>
            </a:r>
            <a:r>
              <a:rPr b="1" lang="en-US" sz="4200">
                <a:solidFill>
                  <a:srgbClr val="FFFF00"/>
                </a:solidFill>
                <a:latin typeface="Open Sans"/>
                <a:ea typeface="Open Sans"/>
                <a:cs typeface="Open Sans"/>
                <a:sym typeface="Open Sans"/>
              </a:rPr>
              <a:t>r</a:t>
            </a:r>
            <a:r>
              <a:rPr b="1" lang="en-US" sz="4200">
                <a:solidFill>
                  <a:srgbClr val="4A86E8"/>
                </a:solidFill>
                <a:latin typeface="Open Sans"/>
                <a:ea typeface="Open Sans"/>
                <a:cs typeface="Open Sans"/>
                <a:sym typeface="Open Sans"/>
              </a:rPr>
              <a:t>e</a:t>
            </a:r>
            <a:r>
              <a:rPr b="1" lang="en-US" sz="4200">
                <a:solidFill>
                  <a:srgbClr val="6AA84F"/>
                </a:solidFill>
                <a:latin typeface="Open Sans"/>
                <a:ea typeface="Open Sans"/>
                <a:cs typeface="Open Sans"/>
                <a:sym typeface="Open Sans"/>
              </a:rPr>
              <a:t>s</a:t>
            </a:r>
            <a:r>
              <a:rPr b="1" lang="en-US" sz="4200">
                <a:solidFill>
                  <a:srgbClr val="FF0000"/>
                </a:solidFill>
                <a:latin typeface="Open Sans"/>
                <a:ea typeface="Open Sans"/>
                <a:cs typeface="Open Sans"/>
                <a:sym typeface="Open Sans"/>
              </a:rPr>
              <a:t>e</a:t>
            </a:r>
            <a:r>
              <a:rPr b="1" lang="en-US" sz="4200">
                <a:solidFill>
                  <a:srgbClr val="4A86E8"/>
                </a:solidFill>
                <a:latin typeface="Open Sans"/>
                <a:ea typeface="Open Sans"/>
                <a:cs typeface="Open Sans"/>
                <a:sym typeface="Open Sans"/>
              </a:rPr>
              <a:t>n</a:t>
            </a:r>
            <a:r>
              <a:rPr b="1" lang="en-US" sz="4200">
                <a:solidFill>
                  <a:srgbClr val="FF0000"/>
                </a:solidFill>
                <a:latin typeface="Open Sans"/>
                <a:ea typeface="Open Sans"/>
                <a:cs typeface="Open Sans"/>
                <a:sym typeface="Open Sans"/>
              </a:rPr>
              <a:t>t</a:t>
            </a:r>
            <a:r>
              <a:rPr b="1" lang="en-US" sz="4200">
                <a:solidFill>
                  <a:srgbClr val="FFFF00"/>
                </a:solidFill>
                <a:latin typeface="Open Sans"/>
                <a:ea typeface="Open Sans"/>
                <a:cs typeface="Open Sans"/>
                <a:sym typeface="Open Sans"/>
              </a:rPr>
              <a:t>a</a:t>
            </a:r>
            <a:r>
              <a:rPr b="1" lang="en-US" sz="4200">
                <a:solidFill>
                  <a:srgbClr val="4A86E8"/>
                </a:solidFill>
                <a:latin typeface="Open Sans"/>
                <a:ea typeface="Open Sans"/>
                <a:cs typeface="Open Sans"/>
                <a:sym typeface="Open Sans"/>
              </a:rPr>
              <a:t>t</a:t>
            </a:r>
            <a:r>
              <a:rPr b="1" lang="en-US" sz="4200">
                <a:solidFill>
                  <a:srgbClr val="6AA84F"/>
                </a:solidFill>
                <a:latin typeface="Open Sans"/>
                <a:ea typeface="Open Sans"/>
                <a:cs typeface="Open Sans"/>
                <a:sym typeface="Open Sans"/>
              </a:rPr>
              <a:t>i</a:t>
            </a:r>
            <a:r>
              <a:rPr b="1" lang="en-US" sz="4200">
                <a:solidFill>
                  <a:srgbClr val="FF0000"/>
                </a:solidFill>
                <a:latin typeface="Open Sans"/>
                <a:ea typeface="Open Sans"/>
                <a:cs typeface="Open Sans"/>
                <a:sym typeface="Open Sans"/>
              </a:rPr>
              <a:t>o</a:t>
            </a:r>
            <a:r>
              <a:rPr b="1" lang="en-US" sz="4200">
                <a:solidFill>
                  <a:srgbClr val="FFFF00"/>
                </a:solidFill>
                <a:latin typeface="Open Sans"/>
                <a:ea typeface="Open Sans"/>
                <a:cs typeface="Open Sans"/>
                <a:sym typeface="Open Sans"/>
              </a:rPr>
              <a:t>n</a:t>
            </a:r>
            <a:endParaRPr b="1" sz="4200">
              <a:solidFill>
                <a:srgbClr val="FFFF00"/>
              </a:solidFill>
              <a:latin typeface="Open Sans"/>
              <a:ea typeface="Open Sans"/>
              <a:cs typeface="Open Sans"/>
              <a:sym typeface="Open Sans"/>
            </a:endParaRPr>
          </a:p>
        </p:txBody>
      </p:sp>
      <p:pic>
        <p:nvPicPr>
          <p:cNvPr id="78" name="Google Shape;78;g1f26c324c44_0_101"/>
          <p:cNvPicPr preferRelativeResize="0"/>
          <p:nvPr/>
        </p:nvPicPr>
        <p:blipFill>
          <a:blip r:embed="rId6">
            <a:alphaModFix/>
          </a:blip>
          <a:stretch>
            <a:fillRect/>
          </a:stretch>
        </p:blipFill>
        <p:spPr>
          <a:xfrm>
            <a:off x="9430669" y="3595788"/>
            <a:ext cx="335701" cy="481520"/>
          </a:xfrm>
          <a:prstGeom prst="rect">
            <a:avLst/>
          </a:prstGeom>
          <a:noFill/>
          <a:ln>
            <a:noFill/>
          </a:ln>
        </p:spPr>
      </p:pic>
      <p:sp>
        <p:nvSpPr>
          <p:cNvPr id="79" name="Google Shape;79;g1f26c324c44_0_101"/>
          <p:cNvSpPr txBox="1"/>
          <p:nvPr/>
        </p:nvSpPr>
        <p:spPr>
          <a:xfrm>
            <a:off x="6904375" y="1284750"/>
            <a:ext cx="3432300" cy="484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1950" u="sng">
                <a:solidFill>
                  <a:schemeClr val="dk1"/>
                </a:solidFill>
                <a:hlinkClick r:id="rId7">
                  <a:extLst>
                    <a:ext uri="{A12FA001-AC4F-418D-AE19-62706E023703}">
                      <ahyp:hlinkClr val="tx"/>
                    </a:ext>
                  </a:extLst>
                </a:hlinkClick>
              </a:rPr>
              <a:t>https://doscoyotes.com/</a:t>
            </a:r>
            <a:endParaRPr b="1" sz="2400">
              <a:solidFill>
                <a:schemeClr val="dk1"/>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mph" presetID="8" presetSubtype="0">
                                  <p:stCondLst>
                                    <p:cond delay="0"/>
                                  </p:stCondLst>
                                  <p:childTnLst>
                                    <p:animRot by="-21600000">
                                      <p:cBhvr>
                                        <p:cTn dur="3300" fill="hold"/>
                                        <p:tgtEl>
                                          <p:spTgt spid="73"/>
                                        </p:tgtEl>
                                        <p:attrNameLst>
                                          <p:attrName>r</p:attrName>
                                        </p:attrNameLst>
                                      </p:cBhvr>
                                    </p:animRo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3" name="Shape 83"/>
        <p:cNvGrpSpPr/>
        <p:nvPr/>
      </p:nvGrpSpPr>
      <p:grpSpPr>
        <a:xfrm>
          <a:off x="0" y="0"/>
          <a:ext cx="0" cy="0"/>
          <a:chOff x="0" y="0"/>
          <a:chExt cx="0" cy="0"/>
        </a:xfrm>
      </p:grpSpPr>
      <p:sp>
        <p:nvSpPr>
          <p:cNvPr id="84" name="Google Shape;84;g2087805751c_0_5"/>
          <p:cNvSpPr/>
          <p:nvPr/>
        </p:nvSpPr>
        <p:spPr>
          <a:xfrm>
            <a:off x="1808050" y="1172825"/>
            <a:ext cx="8077200" cy="5029200"/>
          </a:xfrm>
          <a:prstGeom prst="rect">
            <a:avLst/>
          </a:prstGeom>
          <a:solidFill>
            <a:srgbClr val="FFD966"/>
          </a:solidFill>
          <a:ln cap="flat" cmpd="sng" w="12700">
            <a:solidFill>
              <a:schemeClr val="dk1"/>
            </a:solidFill>
            <a:prstDash val="solid"/>
            <a:miter lim="800000"/>
            <a:headEnd len="sm" w="sm" type="none"/>
            <a:tailEnd len="sm" w="sm" type="none"/>
          </a:ln>
          <a:effectLst>
            <a:outerShdw blurRad="50800" rotWithShape="0" algn="l"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85" name="Google Shape;85;g2087805751c_0_5"/>
          <p:cNvSpPr txBox="1"/>
          <p:nvPr/>
        </p:nvSpPr>
        <p:spPr>
          <a:xfrm>
            <a:off x="2306638" y="2033589"/>
            <a:ext cx="7924800" cy="307800"/>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1400"/>
              <a:buFont typeface="Arial"/>
              <a:buChar char="•"/>
            </a:pPr>
            <a:r>
              <a:rPr b="0" i="0" lang="en-US" sz="1400" u="none" cap="none" strike="noStrike">
                <a:solidFill>
                  <a:schemeClr val="dk1"/>
                </a:solidFill>
                <a:latin typeface="Arial"/>
                <a:ea typeface="Arial"/>
                <a:cs typeface="Arial"/>
                <a:sym typeface="Arial"/>
              </a:rPr>
              <a:t>Calculation 1:  Using visit assumptions, calculate the daily visits for weekdays</a:t>
            </a:r>
            <a:endParaRPr/>
          </a:p>
        </p:txBody>
      </p:sp>
      <p:sp>
        <p:nvSpPr>
          <p:cNvPr id="86" name="Google Shape;86;g2087805751c_0_5"/>
          <p:cNvSpPr txBox="1"/>
          <p:nvPr/>
        </p:nvSpPr>
        <p:spPr>
          <a:xfrm>
            <a:off x="2349500" y="2486026"/>
            <a:ext cx="1600200" cy="600300"/>
          </a:xfrm>
          <a:prstGeom prst="rect">
            <a:avLst/>
          </a:prstGeom>
          <a:solidFill>
            <a:schemeClr val="lt1"/>
          </a:solidFill>
          <a:ln cap="flat" cmpd="sng" w="28575">
            <a:solidFill>
              <a:srgbClr val="6AA84F"/>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Clr>
                <a:schemeClr val="dk1"/>
              </a:buClr>
              <a:buSzPts val="1100"/>
              <a:buFont typeface="Arial"/>
              <a:buNone/>
            </a:pPr>
            <a:r>
              <a:rPr b="0" i="0" lang="en-US" sz="1100" u="none" cap="none" strike="noStrike">
                <a:solidFill>
                  <a:schemeClr val="dk1"/>
                </a:solidFill>
                <a:latin typeface="Arial"/>
                <a:ea typeface="Arial"/>
                <a:cs typeface="Arial"/>
                <a:sym typeface="Arial"/>
              </a:rPr>
              <a:t>1</a:t>
            </a:r>
            <a:r>
              <a:rPr lang="en-US" sz="1100">
                <a:solidFill>
                  <a:schemeClr val="dk1"/>
                </a:solidFill>
              </a:rPr>
              <a:t>1</a:t>
            </a:r>
            <a:r>
              <a:rPr b="0" i="0" lang="en-US" sz="1100" u="none" cap="none" strike="noStrike">
                <a:solidFill>
                  <a:schemeClr val="dk1"/>
                </a:solidFill>
                <a:latin typeface="Arial"/>
                <a:ea typeface="Arial"/>
                <a:cs typeface="Arial"/>
                <a:sym typeface="Arial"/>
              </a:rPr>
              <a:t>am - 2pm (</a:t>
            </a:r>
            <a:r>
              <a:rPr lang="en-US" sz="1100">
                <a:solidFill>
                  <a:schemeClr val="dk1"/>
                </a:solidFill>
              </a:rPr>
              <a:t>3</a:t>
            </a:r>
            <a:r>
              <a:rPr b="0" i="0" lang="en-US" sz="1100" u="none" cap="none" strike="noStrike">
                <a:solidFill>
                  <a:schemeClr val="dk1"/>
                </a:solidFill>
                <a:latin typeface="Arial"/>
                <a:ea typeface="Arial"/>
                <a:cs typeface="Arial"/>
                <a:sym typeface="Arial"/>
              </a:rPr>
              <a:t> hours)</a:t>
            </a:r>
            <a:endParaRPr/>
          </a:p>
          <a:p>
            <a:pPr indent="0" lvl="0" marL="0" marR="0" rtl="0" algn="ctr">
              <a:spcBef>
                <a:spcPts val="0"/>
              </a:spcBef>
              <a:spcAft>
                <a:spcPts val="0"/>
              </a:spcAft>
              <a:buClr>
                <a:schemeClr val="dk1"/>
              </a:buClr>
              <a:buSzPts val="1100"/>
              <a:buFont typeface="Arial"/>
              <a:buNone/>
            </a:pPr>
            <a:r>
              <a:rPr lang="en-US" sz="1100">
                <a:solidFill>
                  <a:schemeClr val="dk1"/>
                </a:solidFill>
              </a:rPr>
              <a:t>25</a:t>
            </a:r>
            <a:r>
              <a:rPr b="0" i="0" lang="en-US" sz="1100" u="none" cap="none" strike="noStrike">
                <a:solidFill>
                  <a:schemeClr val="dk1"/>
                </a:solidFill>
                <a:latin typeface="Arial"/>
                <a:ea typeface="Arial"/>
                <a:cs typeface="Arial"/>
                <a:sym typeface="Arial"/>
              </a:rPr>
              <a:t> / hour</a:t>
            </a:r>
            <a:endParaRPr/>
          </a:p>
          <a:p>
            <a:pPr indent="0" lvl="0" marL="0" marR="0" rtl="0" algn="ctr">
              <a:spcBef>
                <a:spcPts val="0"/>
              </a:spcBef>
              <a:spcAft>
                <a:spcPts val="0"/>
              </a:spcAft>
              <a:buClr>
                <a:schemeClr val="dk1"/>
              </a:buClr>
              <a:buSzPts val="1100"/>
              <a:buFont typeface="Arial"/>
              <a:buNone/>
            </a:pPr>
            <a:r>
              <a:rPr lang="en-US" sz="1100">
                <a:solidFill>
                  <a:schemeClr val="dk1"/>
                </a:solidFill>
              </a:rPr>
              <a:t>75</a:t>
            </a:r>
            <a:r>
              <a:rPr b="0" i="0" lang="en-US" sz="1100" u="none" cap="none" strike="noStrike">
                <a:solidFill>
                  <a:schemeClr val="dk1"/>
                </a:solidFill>
                <a:latin typeface="Arial"/>
                <a:ea typeface="Arial"/>
                <a:cs typeface="Arial"/>
                <a:sym typeface="Arial"/>
              </a:rPr>
              <a:t> visits</a:t>
            </a:r>
            <a:endParaRPr/>
          </a:p>
        </p:txBody>
      </p:sp>
      <p:sp>
        <p:nvSpPr>
          <p:cNvPr id="87" name="Google Shape;87;g2087805751c_0_5"/>
          <p:cNvSpPr txBox="1"/>
          <p:nvPr/>
        </p:nvSpPr>
        <p:spPr>
          <a:xfrm>
            <a:off x="4330700" y="2482851"/>
            <a:ext cx="1524000" cy="600300"/>
          </a:xfrm>
          <a:prstGeom prst="rect">
            <a:avLst/>
          </a:prstGeom>
          <a:solidFill>
            <a:schemeClr val="lt1"/>
          </a:solidFill>
          <a:ln cap="flat" cmpd="sng" w="28575">
            <a:solidFill>
              <a:srgbClr val="6AA84F"/>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Clr>
                <a:schemeClr val="dk1"/>
              </a:buClr>
              <a:buSzPts val="1100"/>
              <a:buFont typeface="Arial"/>
              <a:buNone/>
            </a:pPr>
            <a:r>
              <a:rPr b="0" i="0" lang="en-US" sz="1100" u="none" cap="none" strike="noStrike">
                <a:solidFill>
                  <a:schemeClr val="dk1"/>
                </a:solidFill>
                <a:latin typeface="Arial"/>
                <a:ea typeface="Arial"/>
                <a:cs typeface="Arial"/>
                <a:sym typeface="Arial"/>
              </a:rPr>
              <a:t>2 – 4pm (2 hours)</a:t>
            </a:r>
            <a:endParaRPr/>
          </a:p>
          <a:p>
            <a:pPr indent="0" lvl="0" marL="0" marR="0" rtl="0" algn="ctr">
              <a:spcBef>
                <a:spcPts val="0"/>
              </a:spcBef>
              <a:spcAft>
                <a:spcPts val="0"/>
              </a:spcAft>
              <a:buClr>
                <a:schemeClr val="dk1"/>
              </a:buClr>
              <a:buSzPts val="1100"/>
              <a:buFont typeface="Arial"/>
              <a:buNone/>
            </a:pPr>
            <a:r>
              <a:rPr b="0" i="0" lang="en-US" sz="1100" u="none" cap="none" strike="noStrike">
                <a:solidFill>
                  <a:schemeClr val="dk1"/>
                </a:solidFill>
                <a:latin typeface="Arial"/>
                <a:ea typeface="Arial"/>
                <a:cs typeface="Arial"/>
                <a:sym typeface="Arial"/>
              </a:rPr>
              <a:t>1</a:t>
            </a:r>
            <a:r>
              <a:rPr lang="en-US" sz="1100">
                <a:solidFill>
                  <a:schemeClr val="dk1"/>
                </a:solidFill>
              </a:rPr>
              <a:t>5 </a:t>
            </a:r>
            <a:r>
              <a:rPr b="0" i="0" lang="en-US" sz="1100" u="none" cap="none" strike="noStrike">
                <a:solidFill>
                  <a:schemeClr val="dk1"/>
                </a:solidFill>
                <a:latin typeface="Arial"/>
                <a:ea typeface="Arial"/>
                <a:cs typeface="Arial"/>
                <a:sym typeface="Arial"/>
              </a:rPr>
              <a:t>/ hour</a:t>
            </a:r>
            <a:endParaRPr/>
          </a:p>
          <a:p>
            <a:pPr indent="0" lvl="0" marL="0" marR="0" rtl="0" algn="ctr">
              <a:spcBef>
                <a:spcPts val="0"/>
              </a:spcBef>
              <a:spcAft>
                <a:spcPts val="0"/>
              </a:spcAft>
              <a:buClr>
                <a:schemeClr val="dk1"/>
              </a:buClr>
              <a:buSzPts val="1100"/>
              <a:buFont typeface="Arial"/>
              <a:buNone/>
            </a:pPr>
            <a:r>
              <a:rPr lang="en-US" sz="1100">
                <a:solidFill>
                  <a:schemeClr val="dk1"/>
                </a:solidFill>
              </a:rPr>
              <a:t>3</a:t>
            </a:r>
            <a:r>
              <a:rPr b="0" i="0" lang="en-US" sz="1100" u="none" cap="none" strike="noStrike">
                <a:solidFill>
                  <a:schemeClr val="dk1"/>
                </a:solidFill>
                <a:latin typeface="Arial"/>
                <a:ea typeface="Arial"/>
                <a:cs typeface="Arial"/>
                <a:sym typeface="Arial"/>
              </a:rPr>
              <a:t>0 visits</a:t>
            </a:r>
            <a:endParaRPr/>
          </a:p>
        </p:txBody>
      </p:sp>
      <p:sp>
        <p:nvSpPr>
          <p:cNvPr id="88" name="Google Shape;88;g2087805751c_0_5"/>
          <p:cNvSpPr txBox="1"/>
          <p:nvPr/>
        </p:nvSpPr>
        <p:spPr>
          <a:xfrm>
            <a:off x="6216613" y="2445438"/>
            <a:ext cx="1636800" cy="600300"/>
          </a:xfrm>
          <a:prstGeom prst="rect">
            <a:avLst/>
          </a:prstGeom>
          <a:solidFill>
            <a:schemeClr val="lt1"/>
          </a:solidFill>
          <a:ln cap="flat" cmpd="sng" w="28575">
            <a:solidFill>
              <a:srgbClr val="6AA84F"/>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Clr>
                <a:schemeClr val="dk1"/>
              </a:buClr>
              <a:buSzPts val="1100"/>
              <a:buFont typeface="Arial"/>
              <a:buNone/>
            </a:pPr>
            <a:r>
              <a:rPr b="0" i="0" lang="en-US" sz="1100" u="none" cap="none" strike="noStrike">
                <a:solidFill>
                  <a:schemeClr val="dk1"/>
                </a:solidFill>
                <a:latin typeface="Arial"/>
                <a:ea typeface="Arial"/>
                <a:cs typeface="Arial"/>
                <a:sym typeface="Arial"/>
              </a:rPr>
              <a:t>4 – </a:t>
            </a:r>
            <a:r>
              <a:rPr lang="en-US" sz="1100">
                <a:solidFill>
                  <a:schemeClr val="dk1"/>
                </a:solidFill>
              </a:rPr>
              <a:t>8:30</a:t>
            </a:r>
            <a:r>
              <a:rPr b="0" i="0" lang="en-US" sz="1100" u="none" cap="none" strike="noStrike">
                <a:solidFill>
                  <a:schemeClr val="dk1"/>
                </a:solidFill>
                <a:latin typeface="Arial"/>
                <a:ea typeface="Arial"/>
                <a:cs typeface="Arial"/>
                <a:sym typeface="Arial"/>
              </a:rPr>
              <a:t>pm (</a:t>
            </a:r>
            <a:r>
              <a:rPr lang="en-US" sz="1100">
                <a:solidFill>
                  <a:schemeClr val="dk1"/>
                </a:solidFill>
              </a:rPr>
              <a:t>4.5</a:t>
            </a:r>
            <a:r>
              <a:rPr b="0" i="0" lang="en-US" sz="1100" u="none" cap="none" strike="noStrike">
                <a:solidFill>
                  <a:schemeClr val="dk1"/>
                </a:solidFill>
                <a:latin typeface="Arial"/>
                <a:ea typeface="Arial"/>
                <a:cs typeface="Arial"/>
                <a:sym typeface="Arial"/>
              </a:rPr>
              <a:t> hours)</a:t>
            </a:r>
            <a:endParaRPr/>
          </a:p>
          <a:p>
            <a:pPr indent="0" lvl="0" marL="0" marR="0" rtl="0" algn="ctr">
              <a:spcBef>
                <a:spcPts val="0"/>
              </a:spcBef>
              <a:spcAft>
                <a:spcPts val="0"/>
              </a:spcAft>
              <a:buClr>
                <a:schemeClr val="dk1"/>
              </a:buClr>
              <a:buSzPts val="1100"/>
              <a:buFont typeface="Arial"/>
              <a:buNone/>
            </a:pPr>
            <a:r>
              <a:rPr lang="en-US" sz="1100">
                <a:solidFill>
                  <a:schemeClr val="dk1"/>
                </a:solidFill>
              </a:rPr>
              <a:t>30 </a:t>
            </a:r>
            <a:r>
              <a:rPr b="0" i="0" lang="en-US" sz="1100" u="none" cap="none" strike="noStrike">
                <a:solidFill>
                  <a:schemeClr val="dk1"/>
                </a:solidFill>
                <a:latin typeface="Arial"/>
                <a:ea typeface="Arial"/>
                <a:cs typeface="Arial"/>
                <a:sym typeface="Arial"/>
              </a:rPr>
              <a:t>/ hour</a:t>
            </a:r>
            <a:endParaRPr/>
          </a:p>
          <a:p>
            <a:pPr indent="0" lvl="0" marL="0" marR="0" rtl="0" algn="ctr">
              <a:spcBef>
                <a:spcPts val="0"/>
              </a:spcBef>
              <a:spcAft>
                <a:spcPts val="0"/>
              </a:spcAft>
              <a:buClr>
                <a:schemeClr val="dk1"/>
              </a:buClr>
              <a:buSzPts val="1100"/>
              <a:buFont typeface="Arial"/>
              <a:buNone/>
            </a:pPr>
            <a:r>
              <a:rPr lang="en-US" sz="1100">
                <a:solidFill>
                  <a:schemeClr val="dk1"/>
                </a:solidFill>
              </a:rPr>
              <a:t>135</a:t>
            </a:r>
            <a:r>
              <a:rPr b="0" i="0" lang="en-US" sz="1100" u="none" cap="none" strike="noStrike">
                <a:solidFill>
                  <a:schemeClr val="dk1"/>
                </a:solidFill>
                <a:latin typeface="Arial"/>
                <a:ea typeface="Arial"/>
                <a:cs typeface="Arial"/>
                <a:sym typeface="Arial"/>
              </a:rPr>
              <a:t> visits</a:t>
            </a:r>
            <a:endParaRPr/>
          </a:p>
        </p:txBody>
      </p:sp>
      <p:sp>
        <p:nvSpPr>
          <p:cNvPr id="89" name="Google Shape;89;g2087805751c_0_5"/>
          <p:cNvSpPr txBox="1"/>
          <p:nvPr/>
        </p:nvSpPr>
        <p:spPr>
          <a:xfrm>
            <a:off x="8178801" y="2482851"/>
            <a:ext cx="1636800" cy="600300"/>
          </a:xfrm>
          <a:prstGeom prst="rect">
            <a:avLst/>
          </a:prstGeom>
          <a:solidFill>
            <a:schemeClr val="lt1"/>
          </a:solidFill>
          <a:ln cap="flat" cmpd="sng" w="28575">
            <a:solidFill>
              <a:srgbClr val="6AA84F"/>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Clr>
                <a:schemeClr val="dk1"/>
              </a:buClr>
              <a:buSzPts val="1100"/>
              <a:buFont typeface="Arial"/>
              <a:buNone/>
            </a:pPr>
            <a:r>
              <a:rPr b="0" i="0" lang="en-US" sz="1100" u="none" cap="none" strike="noStrike">
                <a:solidFill>
                  <a:schemeClr val="dk1"/>
                </a:solidFill>
                <a:latin typeface="Arial"/>
                <a:ea typeface="Arial"/>
                <a:cs typeface="Arial"/>
                <a:sym typeface="Arial"/>
              </a:rPr>
              <a:t>1</a:t>
            </a:r>
            <a:r>
              <a:rPr lang="en-US" sz="1100">
                <a:solidFill>
                  <a:schemeClr val="dk1"/>
                </a:solidFill>
              </a:rPr>
              <a:t>1</a:t>
            </a:r>
            <a:r>
              <a:rPr b="0" i="0" lang="en-US" sz="1100" u="none" cap="none" strike="noStrike">
                <a:solidFill>
                  <a:schemeClr val="dk1"/>
                </a:solidFill>
                <a:latin typeface="Arial"/>
                <a:ea typeface="Arial"/>
                <a:cs typeface="Arial"/>
                <a:sym typeface="Arial"/>
              </a:rPr>
              <a:t>a–</a:t>
            </a:r>
            <a:r>
              <a:rPr lang="en-US" sz="1100">
                <a:solidFill>
                  <a:schemeClr val="dk1"/>
                </a:solidFill>
              </a:rPr>
              <a:t>8:30</a:t>
            </a:r>
            <a:r>
              <a:rPr b="0" i="0" lang="en-US" sz="1100" u="none" cap="none" strike="noStrike">
                <a:solidFill>
                  <a:schemeClr val="dk1"/>
                </a:solidFill>
                <a:latin typeface="Arial"/>
                <a:ea typeface="Arial"/>
                <a:cs typeface="Arial"/>
                <a:sym typeface="Arial"/>
              </a:rPr>
              <a:t>p (</a:t>
            </a:r>
            <a:r>
              <a:rPr lang="en-US" sz="1100">
                <a:solidFill>
                  <a:schemeClr val="dk1"/>
                </a:solidFill>
              </a:rPr>
              <a:t>9.5</a:t>
            </a:r>
            <a:r>
              <a:rPr b="0" i="0" lang="en-US" sz="1100" u="none" cap="none" strike="noStrike">
                <a:solidFill>
                  <a:schemeClr val="dk1"/>
                </a:solidFill>
                <a:latin typeface="Arial"/>
                <a:ea typeface="Arial"/>
                <a:cs typeface="Arial"/>
                <a:sym typeface="Arial"/>
              </a:rPr>
              <a:t> hours)</a:t>
            </a:r>
            <a:endParaRPr/>
          </a:p>
          <a:p>
            <a:pPr indent="0" lvl="0" marL="0" marR="0" rtl="0" algn="ctr">
              <a:spcBef>
                <a:spcPts val="0"/>
              </a:spcBef>
              <a:spcAft>
                <a:spcPts val="0"/>
              </a:spcAft>
              <a:buClr>
                <a:schemeClr val="dk1"/>
              </a:buClr>
              <a:buSzPts val="1100"/>
              <a:buFont typeface="Arial"/>
              <a:buNone/>
            </a:pPr>
            <a:r>
              <a:rPr b="0" i="0" lang="en-US" sz="1100" u="none" cap="none" strike="noStrike">
                <a:solidFill>
                  <a:schemeClr val="dk1"/>
                </a:solidFill>
                <a:latin typeface="Arial"/>
                <a:ea typeface="Arial"/>
                <a:cs typeface="Arial"/>
                <a:sym typeface="Arial"/>
              </a:rPr>
              <a:t> ~</a:t>
            </a:r>
            <a:r>
              <a:rPr lang="en-US" sz="1100">
                <a:solidFill>
                  <a:schemeClr val="dk1"/>
                </a:solidFill>
              </a:rPr>
              <a:t>24</a:t>
            </a:r>
            <a:r>
              <a:rPr b="0" i="0" lang="en-US" sz="1100" u="none" cap="none" strike="noStrike">
                <a:solidFill>
                  <a:schemeClr val="dk1"/>
                </a:solidFill>
                <a:latin typeface="Arial"/>
                <a:ea typeface="Arial"/>
                <a:cs typeface="Arial"/>
                <a:sym typeface="Arial"/>
              </a:rPr>
              <a:t>/ hour</a:t>
            </a:r>
            <a:endParaRPr/>
          </a:p>
          <a:p>
            <a:pPr indent="0" lvl="0" marL="0" marR="0" rtl="0" algn="ctr">
              <a:spcBef>
                <a:spcPts val="0"/>
              </a:spcBef>
              <a:spcAft>
                <a:spcPts val="0"/>
              </a:spcAft>
              <a:buClr>
                <a:schemeClr val="dk1"/>
              </a:buClr>
              <a:buSzPts val="1100"/>
              <a:buFont typeface="Arial"/>
              <a:buNone/>
            </a:pPr>
            <a:r>
              <a:rPr lang="en-US" sz="1100">
                <a:solidFill>
                  <a:schemeClr val="dk1"/>
                </a:solidFill>
              </a:rPr>
              <a:t>240</a:t>
            </a:r>
            <a:r>
              <a:rPr b="0" i="0" lang="en-US" sz="1100" u="none" cap="none" strike="noStrike">
                <a:solidFill>
                  <a:schemeClr val="dk1"/>
                </a:solidFill>
                <a:latin typeface="Arial"/>
                <a:ea typeface="Arial"/>
                <a:cs typeface="Arial"/>
                <a:sym typeface="Arial"/>
              </a:rPr>
              <a:t> visits / day</a:t>
            </a:r>
            <a:endParaRPr/>
          </a:p>
        </p:txBody>
      </p:sp>
      <p:sp>
        <p:nvSpPr>
          <p:cNvPr id="90" name="Google Shape;90;g2087805751c_0_5"/>
          <p:cNvSpPr txBox="1"/>
          <p:nvPr/>
        </p:nvSpPr>
        <p:spPr>
          <a:xfrm>
            <a:off x="4003675" y="2617788"/>
            <a:ext cx="228600" cy="307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800"/>
              <a:buFont typeface="Arial"/>
              <a:buNone/>
            </a:pPr>
            <a:r>
              <a:t/>
            </a:r>
            <a:endParaRPr/>
          </a:p>
        </p:txBody>
      </p:sp>
      <p:sp>
        <p:nvSpPr>
          <p:cNvPr id="91" name="Google Shape;91;g2087805751c_0_5"/>
          <p:cNvSpPr txBox="1"/>
          <p:nvPr/>
        </p:nvSpPr>
        <p:spPr>
          <a:xfrm>
            <a:off x="5916613" y="2630488"/>
            <a:ext cx="227100" cy="307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800"/>
              <a:buFont typeface="Arial"/>
              <a:buNone/>
            </a:pPr>
            <a:r>
              <a:t/>
            </a:r>
            <a:endParaRPr/>
          </a:p>
        </p:txBody>
      </p:sp>
      <p:sp>
        <p:nvSpPr>
          <p:cNvPr id="92" name="Google Shape;92;g2087805751c_0_5"/>
          <p:cNvSpPr txBox="1"/>
          <p:nvPr/>
        </p:nvSpPr>
        <p:spPr>
          <a:xfrm>
            <a:off x="7854950" y="2630489"/>
            <a:ext cx="228600" cy="307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800"/>
              <a:buFont typeface="Arial"/>
              <a:buNone/>
            </a:pPr>
            <a:r>
              <a:t/>
            </a:r>
            <a:endParaRPr/>
          </a:p>
        </p:txBody>
      </p:sp>
      <p:sp>
        <p:nvSpPr>
          <p:cNvPr id="93" name="Google Shape;93;g2087805751c_0_5"/>
          <p:cNvSpPr txBox="1"/>
          <p:nvPr/>
        </p:nvSpPr>
        <p:spPr>
          <a:xfrm>
            <a:off x="2366963" y="5297489"/>
            <a:ext cx="1600200" cy="600300"/>
          </a:xfrm>
          <a:prstGeom prst="rect">
            <a:avLst/>
          </a:prstGeom>
          <a:solidFill>
            <a:schemeClr val="lt1"/>
          </a:solidFill>
          <a:ln cap="flat" cmpd="sng" w="28575">
            <a:solidFill>
              <a:srgbClr val="6AA84F"/>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Clr>
                <a:schemeClr val="dk1"/>
              </a:buClr>
              <a:buSzPts val="1100"/>
              <a:buFont typeface="Arial"/>
              <a:buNone/>
            </a:pPr>
            <a:r>
              <a:rPr b="0" i="0" lang="en-US" sz="1100" u="none" cap="none" strike="noStrike">
                <a:solidFill>
                  <a:schemeClr val="dk1"/>
                </a:solidFill>
                <a:latin typeface="Arial"/>
                <a:ea typeface="Arial"/>
                <a:cs typeface="Arial"/>
                <a:sym typeface="Arial"/>
              </a:rPr>
              <a:t>Weekdays:</a:t>
            </a:r>
            <a:endParaRPr/>
          </a:p>
          <a:p>
            <a:pPr indent="0" lvl="0" marL="0" marR="0" rtl="0" algn="ctr">
              <a:spcBef>
                <a:spcPts val="0"/>
              </a:spcBef>
              <a:spcAft>
                <a:spcPts val="0"/>
              </a:spcAft>
              <a:buClr>
                <a:schemeClr val="dk1"/>
              </a:buClr>
              <a:buSzPts val="1100"/>
              <a:buFont typeface="Arial"/>
              <a:buNone/>
            </a:pPr>
            <a:r>
              <a:rPr lang="en-US" sz="1100">
                <a:solidFill>
                  <a:schemeClr val="dk1"/>
                </a:solidFill>
              </a:rPr>
              <a:t>240</a:t>
            </a:r>
            <a:r>
              <a:rPr b="0" i="0" lang="en-US" sz="1100" u="none" cap="none" strike="noStrike">
                <a:solidFill>
                  <a:schemeClr val="dk1"/>
                </a:solidFill>
                <a:latin typeface="Arial"/>
                <a:ea typeface="Arial"/>
                <a:cs typeface="Arial"/>
                <a:sym typeface="Arial"/>
              </a:rPr>
              <a:t> visits x 5 </a:t>
            </a:r>
            <a:endParaRPr/>
          </a:p>
          <a:p>
            <a:pPr indent="0" lvl="0" marL="0" marR="0" rtl="0" algn="ctr">
              <a:spcBef>
                <a:spcPts val="0"/>
              </a:spcBef>
              <a:spcAft>
                <a:spcPts val="0"/>
              </a:spcAft>
              <a:buClr>
                <a:schemeClr val="dk1"/>
              </a:buClr>
              <a:buSzPts val="1100"/>
              <a:buFont typeface="Arial"/>
              <a:buNone/>
            </a:pPr>
            <a:r>
              <a:rPr b="0" i="0" lang="en-US" sz="1100" u="none" cap="none" strike="noStrike">
                <a:solidFill>
                  <a:schemeClr val="dk1"/>
                </a:solidFill>
                <a:latin typeface="Arial"/>
                <a:ea typeface="Arial"/>
                <a:cs typeface="Arial"/>
                <a:sym typeface="Arial"/>
              </a:rPr>
              <a:t> = </a:t>
            </a:r>
            <a:r>
              <a:rPr lang="en-US" sz="1100">
                <a:solidFill>
                  <a:schemeClr val="dk1"/>
                </a:solidFill>
              </a:rPr>
              <a:t>120</a:t>
            </a:r>
            <a:r>
              <a:rPr b="0" i="0" lang="en-US" sz="1100" u="none" cap="none" strike="noStrike">
                <a:solidFill>
                  <a:schemeClr val="dk1"/>
                </a:solidFill>
                <a:latin typeface="Arial"/>
                <a:ea typeface="Arial"/>
                <a:cs typeface="Arial"/>
                <a:sym typeface="Arial"/>
              </a:rPr>
              <a:t>0 visits</a:t>
            </a:r>
            <a:endParaRPr/>
          </a:p>
        </p:txBody>
      </p:sp>
      <p:sp>
        <p:nvSpPr>
          <p:cNvPr id="94" name="Google Shape;94;g2087805751c_0_5"/>
          <p:cNvSpPr txBox="1"/>
          <p:nvPr/>
        </p:nvSpPr>
        <p:spPr>
          <a:xfrm>
            <a:off x="3983038" y="5419725"/>
            <a:ext cx="228600" cy="307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800"/>
              <a:buFont typeface="Arial"/>
              <a:buNone/>
            </a:pPr>
            <a:r>
              <a:t/>
            </a:r>
            <a:endParaRPr/>
          </a:p>
        </p:txBody>
      </p:sp>
      <p:sp>
        <p:nvSpPr>
          <p:cNvPr id="95" name="Google Shape;95;g2087805751c_0_5"/>
          <p:cNvSpPr txBox="1"/>
          <p:nvPr/>
        </p:nvSpPr>
        <p:spPr>
          <a:xfrm>
            <a:off x="7902576" y="5476875"/>
            <a:ext cx="227100" cy="307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800"/>
              <a:buFont typeface="Arial"/>
              <a:buNone/>
            </a:pPr>
            <a:r>
              <a:t/>
            </a:r>
            <a:endParaRPr/>
          </a:p>
        </p:txBody>
      </p:sp>
      <p:sp>
        <p:nvSpPr>
          <p:cNvPr id="96" name="Google Shape;96;g2087805751c_0_5"/>
          <p:cNvSpPr txBox="1"/>
          <p:nvPr/>
        </p:nvSpPr>
        <p:spPr>
          <a:xfrm>
            <a:off x="8267700" y="3992308"/>
            <a:ext cx="1524000" cy="430800"/>
          </a:xfrm>
          <a:prstGeom prst="rect">
            <a:avLst/>
          </a:prstGeom>
          <a:solidFill>
            <a:schemeClr val="lt1"/>
          </a:solidFill>
          <a:ln cap="flat" cmpd="sng" w="28575">
            <a:solidFill>
              <a:srgbClr val="6AA84F"/>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Clr>
                <a:schemeClr val="dk1"/>
              </a:buClr>
              <a:buSzPts val="1100"/>
              <a:buFont typeface="Arial"/>
              <a:buNone/>
            </a:pPr>
            <a:r>
              <a:rPr b="0" i="0" lang="en-US" sz="1100" u="none" cap="none" strike="noStrike">
                <a:solidFill>
                  <a:schemeClr val="dk1"/>
                </a:solidFill>
                <a:latin typeface="Arial"/>
                <a:ea typeface="Arial"/>
                <a:cs typeface="Arial"/>
                <a:sym typeface="Arial"/>
              </a:rPr>
              <a:t>Saturday – Sunday</a:t>
            </a:r>
            <a:endParaRPr/>
          </a:p>
          <a:p>
            <a:pPr indent="0" lvl="0" marL="0" marR="0" rtl="0" algn="ctr">
              <a:spcBef>
                <a:spcPts val="0"/>
              </a:spcBef>
              <a:spcAft>
                <a:spcPts val="0"/>
              </a:spcAft>
              <a:buClr>
                <a:schemeClr val="dk1"/>
              </a:buClr>
              <a:buSzPts val="1100"/>
              <a:buFont typeface="Arial"/>
              <a:buNone/>
            </a:pPr>
            <a:r>
              <a:rPr lang="en-US" sz="1100">
                <a:solidFill>
                  <a:schemeClr val="dk1"/>
                </a:solidFill>
              </a:rPr>
              <a:t>278</a:t>
            </a:r>
            <a:r>
              <a:rPr b="0" i="0" lang="en-US" sz="1100" u="none" cap="none" strike="noStrike">
                <a:solidFill>
                  <a:schemeClr val="dk1"/>
                </a:solidFill>
                <a:latin typeface="Arial"/>
                <a:ea typeface="Arial"/>
                <a:cs typeface="Arial"/>
                <a:sym typeface="Arial"/>
              </a:rPr>
              <a:t> visits / day</a:t>
            </a:r>
            <a:endParaRPr/>
          </a:p>
        </p:txBody>
      </p:sp>
      <p:sp>
        <p:nvSpPr>
          <p:cNvPr id="97" name="Google Shape;97;g2087805751c_0_5"/>
          <p:cNvSpPr/>
          <p:nvPr/>
        </p:nvSpPr>
        <p:spPr>
          <a:xfrm>
            <a:off x="2306639" y="3149600"/>
            <a:ext cx="7578600" cy="522300"/>
          </a:xfrm>
          <a:prstGeom prst="rect">
            <a:avLst/>
          </a:prstGeom>
          <a:solidFill>
            <a:srgbClr val="FFD966"/>
          </a:solidFill>
          <a:ln>
            <a:noFill/>
          </a:ln>
        </p:spPr>
        <p:txBody>
          <a:bodyPr anchorCtr="0" anchor="t" bIns="45700" lIns="91425" spcFirstLastPara="1" rIns="91425" wrap="square" tIns="45700">
            <a:noAutofit/>
          </a:bodyPr>
          <a:lstStyle/>
          <a:p>
            <a:pPr indent="-196850" lvl="0" marL="285750" marR="0" rtl="0" algn="l">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a:p>
            <a:pPr indent="-285750" lvl="0" marL="285750" marR="0" rtl="0" algn="l">
              <a:spcBef>
                <a:spcPts val="0"/>
              </a:spcBef>
              <a:spcAft>
                <a:spcPts val="0"/>
              </a:spcAft>
              <a:buClr>
                <a:schemeClr val="dk1"/>
              </a:buClr>
              <a:buSzPts val="1400"/>
              <a:buFont typeface="Arial"/>
              <a:buChar char="•"/>
            </a:pPr>
            <a:r>
              <a:rPr b="0" i="0" lang="en-US" sz="1400" u="none" cap="none" strike="noStrike">
                <a:solidFill>
                  <a:schemeClr val="dk1"/>
                </a:solidFill>
                <a:latin typeface="Arial"/>
                <a:ea typeface="Arial"/>
                <a:cs typeface="Arial"/>
                <a:sym typeface="Arial"/>
              </a:rPr>
              <a:t>Calculation 2:  Using visit assumptions, calculate the daily visits for weekends </a:t>
            </a:r>
            <a:endParaRPr b="0" i="0" sz="1400" u="none" cap="none" strike="noStrike">
              <a:solidFill>
                <a:schemeClr val="dk1"/>
              </a:solidFill>
              <a:latin typeface="Arial"/>
              <a:ea typeface="Arial"/>
              <a:cs typeface="Arial"/>
              <a:sym typeface="Arial"/>
            </a:endParaRPr>
          </a:p>
        </p:txBody>
      </p:sp>
      <p:sp>
        <p:nvSpPr>
          <p:cNvPr id="98" name="Google Shape;98;g2087805751c_0_5"/>
          <p:cNvSpPr txBox="1"/>
          <p:nvPr/>
        </p:nvSpPr>
        <p:spPr>
          <a:xfrm>
            <a:off x="2306639" y="1539875"/>
            <a:ext cx="7578600" cy="400200"/>
          </a:xfrm>
          <a:prstGeom prst="rect">
            <a:avLst/>
          </a:prstGeom>
          <a:solidFill>
            <a:srgbClr val="FFD966"/>
          </a:solid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2000"/>
              <a:buFont typeface="Arial"/>
              <a:buNone/>
            </a:pPr>
            <a:r>
              <a:rPr b="1" i="0" lang="en-US" sz="2000" u="none" cap="none" strike="noStrike">
                <a:solidFill>
                  <a:schemeClr val="dk1"/>
                </a:solidFill>
                <a:latin typeface="Arial"/>
                <a:ea typeface="Arial"/>
                <a:cs typeface="Arial"/>
                <a:sym typeface="Arial"/>
              </a:rPr>
              <a:t>FIRST STEP:  Calculat</a:t>
            </a:r>
            <a:r>
              <a:rPr b="1" lang="en-US" sz="2000">
                <a:solidFill>
                  <a:schemeClr val="dk1"/>
                </a:solidFill>
              </a:rPr>
              <a:t>ing</a:t>
            </a:r>
            <a:r>
              <a:rPr b="1" i="0" lang="en-US" sz="2000" u="none" cap="none" strike="noStrike">
                <a:solidFill>
                  <a:schemeClr val="dk1"/>
                </a:solidFill>
                <a:latin typeface="Arial"/>
                <a:ea typeface="Arial"/>
                <a:cs typeface="Arial"/>
                <a:sym typeface="Arial"/>
              </a:rPr>
              <a:t> the Number of Annual Visits</a:t>
            </a:r>
            <a:endParaRPr/>
          </a:p>
        </p:txBody>
      </p:sp>
      <p:sp>
        <p:nvSpPr>
          <p:cNvPr id="99" name="Google Shape;99;g2087805751c_0_5"/>
          <p:cNvSpPr/>
          <p:nvPr/>
        </p:nvSpPr>
        <p:spPr>
          <a:xfrm>
            <a:off x="2306639" y="4583114"/>
            <a:ext cx="7578600" cy="522300"/>
          </a:xfrm>
          <a:prstGeom prst="rect">
            <a:avLst/>
          </a:prstGeom>
          <a:solidFill>
            <a:srgbClr val="FFD966"/>
          </a:solidFill>
          <a:ln>
            <a:noFill/>
          </a:ln>
        </p:spPr>
        <p:txBody>
          <a:bodyPr anchorCtr="0" anchor="t" bIns="45700" lIns="91425" spcFirstLastPara="1" rIns="91425" wrap="square" tIns="45700">
            <a:noAutofit/>
          </a:bodyPr>
          <a:lstStyle/>
          <a:p>
            <a:pPr indent="-196850" lvl="0" marL="285750" marR="0" rtl="0" algn="l">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a:p>
            <a:pPr indent="-285750" lvl="0" marL="285750" marR="0" rtl="0" algn="l">
              <a:spcBef>
                <a:spcPts val="0"/>
              </a:spcBef>
              <a:spcAft>
                <a:spcPts val="0"/>
              </a:spcAft>
              <a:buClr>
                <a:schemeClr val="dk1"/>
              </a:buClr>
              <a:buSzPts val="1400"/>
              <a:buFont typeface="Arial"/>
              <a:buChar char="•"/>
            </a:pPr>
            <a:r>
              <a:rPr b="0" i="0" lang="en-US" sz="1400" u="none" cap="none" strike="noStrike">
                <a:solidFill>
                  <a:schemeClr val="dk1"/>
                </a:solidFill>
                <a:latin typeface="Arial"/>
                <a:ea typeface="Arial"/>
                <a:cs typeface="Arial"/>
                <a:sym typeface="Arial"/>
              </a:rPr>
              <a:t>Calculation 3:  Sum the number of total weekly assumptions and convert to annual</a:t>
            </a:r>
            <a:endParaRPr/>
          </a:p>
        </p:txBody>
      </p:sp>
      <p:sp>
        <p:nvSpPr>
          <p:cNvPr id="100" name="Google Shape;100;g2087805751c_0_5"/>
          <p:cNvSpPr txBox="1"/>
          <p:nvPr/>
        </p:nvSpPr>
        <p:spPr>
          <a:xfrm>
            <a:off x="2362200" y="3892551"/>
            <a:ext cx="1600200" cy="600300"/>
          </a:xfrm>
          <a:prstGeom prst="rect">
            <a:avLst/>
          </a:prstGeom>
          <a:solidFill>
            <a:schemeClr val="lt1"/>
          </a:solidFill>
          <a:ln cap="flat" cmpd="sng" w="28575">
            <a:solidFill>
              <a:srgbClr val="6AA84F"/>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Clr>
                <a:schemeClr val="dk1"/>
              </a:buClr>
              <a:buSzPts val="1100"/>
              <a:buFont typeface="Arial"/>
              <a:buNone/>
            </a:pPr>
            <a:r>
              <a:rPr b="0" i="0" lang="en-US" sz="1100" u="none" cap="none" strike="noStrike">
                <a:solidFill>
                  <a:schemeClr val="dk1"/>
                </a:solidFill>
                <a:latin typeface="Arial"/>
                <a:ea typeface="Arial"/>
                <a:cs typeface="Arial"/>
                <a:sym typeface="Arial"/>
              </a:rPr>
              <a:t>1</a:t>
            </a:r>
            <a:r>
              <a:rPr lang="en-US" sz="1100">
                <a:solidFill>
                  <a:schemeClr val="dk1"/>
                </a:solidFill>
              </a:rPr>
              <a:t>1</a:t>
            </a:r>
            <a:r>
              <a:rPr b="0" i="0" lang="en-US" sz="1100" u="none" cap="none" strike="noStrike">
                <a:solidFill>
                  <a:schemeClr val="dk1"/>
                </a:solidFill>
                <a:latin typeface="Arial"/>
                <a:ea typeface="Arial"/>
                <a:cs typeface="Arial"/>
                <a:sym typeface="Arial"/>
              </a:rPr>
              <a:t>am - 2pm (</a:t>
            </a:r>
            <a:r>
              <a:rPr lang="en-US" sz="1100">
                <a:solidFill>
                  <a:schemeClr val="dk1"/>
                </a:solidFill>
              </a:rPr>
              <a:t>3 </a:t>
            </a:r>
            <a:r>
              <a:rPr b="0" i="0" lang="en-US" sz="1100" u="none" cap="none" strike="noStrike">
                <a:solidFill>
                  <a:schemeClr val="dk1"/>
                </a:solidFill>
                <a:latin typeface="Arial"/>
                <a:ea typeface="Arial"/>
                <a:cs typeface="Arial"/>
                <a:sym typeface="Arial"/>
              </a:rPr>
              <a:t>hours)</a:t>
            </a:r>
            <a:endParaRPr/>
          </a:p>
          <a:p>
            <a:pPr indent="0" lvl="0" marL="0" marR="0" rtl="0" algn="ctr">
              <a:spcBef>
                <a:spcPts val="0"/>
              </a:spcBef>
              <a:spcAft>
                <a:spcPts val="0"/>
              </a:spcAft>
              <a:buClr>
                <a:schemeClr val="dk1"/>
              </a:buClr>
              <a:buSzPts val="1100"/>
              <a:buFont typeface="Arial"/>
              <a:buNone/>
            </a:pPr>
            <a:r>
              <a:rPr lang="en-US" sz="1100">
                <a:solidFill>
                  <a:schemeClr val="dk1"/>
                </a:solidFill>
              </a:rPr>
              <a:t>30 </a:t>
            </a:r>
            <a:r>
              <a:rPr b="0" i="0" lang="en-US" sz="1100" u="none" cap="none" strike="noStrike">
                <a:solidFill>
                  <a:schemeClr val="dk1"/>
                </a:solidFill>
                <a:latin typeface="Arial"/>
                <a:ea typeface="Arial"/>
                <a:cs typeface="Arial"/>
                <a:sym typeface="Arial"/>
              </a:rPr>
              <a:t>/ hour</a:t>
            </a:r>
            <a:endParaRPr/>
          </a:p>
          <a:p>
            <a:pPr indent="0" lvl="0" marL="0" marR="0" rtl="0" algn="ctr">
              <a:spcBef>
                <a:spcPts val="0"/>
              </a:spcBef>
              <a:spcAft>
                <a:spcPts val="0"/>
              </a:spcAft>
              <a:buClr>
                <a:schemeClr val="dk1"/>
              </a:buClr>
              <a:buSzPts val="1100"/>
              <a:buFont typeface="Arial"/>
              <a:buNone/>
            </a:pPr>
            <a:r>
              <a:rPr lang="en-US" sz="1100">
                <a:solidFill>
                  <a:schemeClr val="dk1"/>
                </a:solidFill>
              </a:rPr>
              <a:t>9</a:t>
            </a:r>
            <a:r>
              <a:rPr b="0" i="0" lang="en-US" sz="1100" u="none" cap="none" strike="noStrike">
                <a:solidFill>
                  <a:schemeClr val="dk1"/>
                </a:solidFill>
                <a:latin typeface="Arial"/>
                <a:ea typeface="Arial"/>
                <a:cs typeface="Arial"/>
                <a:sym typeface="Arial"/>
              </a:rPr>
              <a:t>0 visits</a:t>
            </a:r>
            <a:endParaRPr/>
          </a:p>
        </p:txBody>
      </p:sp>
      <p:sp>
        <p:nvSpPr>
          <p:cNvPr id="101" name="Google Shape;101;g2087805751c_0_5"/>
          <p:cNvSpPr txBox="1"/>
          <p:nvPr/>
        </p:nvSpPr>
        <p:spPr>
          <a:xfrm>
            <a:off x="4343400" y="3889376"/>
            <a:ext cx="1524000" cy="600300"/>
          </a:xfrm>
          <a:prstGeom prst="rect">
            <a:avLst/>
          </a:prstGeom>
          <a:solidFill>
            <a:schemeClr val="lt1"/>
          </a:solidFill>
          <a:ln cap="flat" cmpd="sng" w="28575">
            <a:solidFill>
              <a:srgbClr val="6AA84F"/>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Clr>
                <a:schemeClr val="dk1"/>
              </a:buClr>
              <a:buSzPts val="1100"/>
              <a:buFont typeface="Arial"/>
              <a:buNone/>
            </a:pPr>
            <a:r>
              <a:rPr b="0" i="0" lang="en-US" sz="1100" u="none" cap="none" strike="noStrike">
                <a:solidFill>
                  <a:schemeClr val="dk1"/>
                </a:solidFill>
                <a:latin typeface="Arial"/>
                <a:ea typeface="Arial"/>
                <a:cs typeface="Arial"/>
                <a:sym typeface="Arial"/>
              </a:rPr>
              <a:t>2 – 4pm (2 hours)</a:t>
            </a:r>
            <a:endParaRPr/>
          </a:p>
          <a:p>
            <a:pPr indent="0" lvl="0" marL="0" marR="0" rtl="0" algn="ctr">
              <a:spcBef>
                <a:spcPts val="0"/>
              </a:spcBef>
              <a:spcAft>
                <a:spcPts val="0"/>
              </a:spcAft>
              <a:buClr>
                <a:schemeClr val="dk1"/>
              </a:buClr>
              <a:buSzPts val="1100"/>
              <a:buFont typeface="Arial"/>
              <a:buNone/>
            </a:pPr>
            <a:r>
              <a:rPr lang="en-US" sz="1100">
                <a:solidFill>
                  <a:schemeClr val="dk1"/>
                </a:solidFill>
              </a:rPr>
              <a:t>15 </a:t>
            </a:r>
            <a:r>
              <a:rPr b="0" i="0" lang="en-US" sz="1100" u="none" cap="none" strike="noStrike">
                <a:solidFill>
                  <a:schemeClr val="dk1"/>
                </a:solidFill>
                <a:latin typeface="Arial"/>
                <a:ea typeface="Arial"/>
                <a:cs typeface="Arial"/>
                <a:sym typeface="Arial"/>
              </a:rPr>
              <a:t>/ hour</a:t>
            </a:r>
            <a:endParaRPr/>
          </a:p>
          <a:p>
            <a:pPr indent="0" lvl="0" marL="0" marR="0" rtl="0" algn="ctr">
              <a:spcBef>
                <a:spcPts val="0"/>
              </a:spcBef>
              <a:spcAft>
                <a:spcPts val="0"/>
              </a:spcAft>
              <a:buClr>
                <a:schemeClr val="dk1"/>
              </a:buClr>
              <a:buSzPts val="1100"/>
              <a:buFont typeface="Arial"/>
              <a:buNone/>
            </a:pPr>
            <a:r>
              <a:rPr lang="en-US" sz="1100">
                <a:solidFill>
                  <a:schemeClr val="dk1"/>
                </a:solidFill>
              </a:rPr>
              <a:t>3</a:t>
            </a:r>
            <a:r>
              <a:rPr lang="en-US" sz="1100">
                <a:solidFill>
                  <a:schemeClr val="dk1"/>
                </a:solidFill>
              </a:rPr>
              <a:t>0</a:t>
            </a:r>
            <a:r>
              <a:rPr b="0" i="0" lang="en-US" sz="1100" u="none" cap="none" strike="noStrike">
                <a:solidFill>
                  <a:schemeClr val="dk1"/>
                </a:solidFill>
                <a:latin typeface="Arial"/>
                <a:ea typeface="Arial"/>
                <a:cs typeface="Arial"/>
                <a:sym typeface="Arial"/>
              </a:rPr>
              <a:t> visits</a:t>
            </a:r>
            <a:endParaRPr/>
          </a:p>
        </p:txBody>
      </p:sp>
      <p:sp>
        <p:nvSpPr>
          <p:cNvPr id="102" name="Google Shape;102;g2087805751c_0_5"/>
          <p:cNvSpPr txBox="1"/>
          <p:nvPr/>
        </p:nvSpPr>
        <p:spPr>
          <a:xfrm>
            <a:off x="6193588" y="3897200"/>
            <a:ext cx="1636800" cy="600300"/>
          </a:xfrm>
          <a:prstGeom prst="rect">
            <a:avLst/>
          </a:prstGeom>
          <a:solidFill>
            <a:schemeClr val="lt1"/>
          </a:solidFill>
          <a:ln cap="flat" cmpd="sng" w="28575">
            <a:solidFill>
              <a:srgbClr val="6AA84F"/>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Clr>
                <a:schemeClr val="dk1"/>
              </a:buClr>
              <a:buSzPts val="1100"/>
              <a:buFont typeface="Arial"/>
              <a:buNone/>
            </a:pPr>
            <a:r>
              <a:rPr b="0" i="0" lang="en-US" sz="1100" u="none" cap="none" strike="noStrike">
                <a:solidFill>
                  <a:schemeClr val="dk1"/>
                </a:solidFill>
                <a:latin typeface="Arial"/>
                <a:ea typeface="Arial"/>
                <a:cs typeface="Arial"/>
                <a:sym typeface="Arial"/>
              </a:rPr>
              <a:t>4 – </a:t>
            </a:r>
            <a:r>
              <a:rPr lang="en-US" sz="1100">
                <a:solidFill>
                  <a:schemeClr val="dk1"/>
                </a:solidFill>
              </a:rPr>
              <a:t>8:30pm</a:t>
            </a:r>
            <a:r>
              <a:rPr b="0" i="0" lang="en-US" sz="1100" u="none" cap="none" strike="noStrike">
                <a:solidFill>
                  <a:schemeClr val="dk1"/>
                </a:solidFill>
                <a:latin typeface="Arial"/>
                <a:ea typeface="Arial"/>
                <a:cs typeface="Arial"/>
                <a:sym typeface="Arial"/>
              </a:rPr>
              <a:t> (</a:t>
            </a:r>
            <a:r>
              <a:rPr lang="en-US" sz="1100">
                <a:solidFill>
                  <a:schemeClr val="dk1"/>
                </a:solidFill>
              </a:rPr>
              <a:t>4.5</a:t>
            </a:r>
            <a:r>
              <a:rPr b="0" i="0" lang="en-US" sz="1100" u="none" cap="none" strike="noStrike">
                <a:solidFill>
                  <a:schemeClr val="dk1"/>
                </a:solidFill>
                <a:latin typeface="Arial"/>
                <a:ea typeface="Arial"/>
                <a:cs typeface="Arial"/>
                <a:sym typeface="Arial"/>
              </a:rPr>
              <a:t> hours)</a:t>
            </a:r>
            <a:endParaRPr/>
          </a:p>
          <a:p>
            <a:pPr indent="0" lvl="0" marL="0" marR="0" rtl="0" algn="ctr">
              <a:spcBef>
                <a:spcPts val="0"/>
              </a:spcBef>
              <a:spcAft>
                <a:spcPts val="0"/>
              </a:spcAft>
              <a:buClr>
                <a:schemeClr val="dk1"/>
              </a:buClr>
              <a:buSzPts val="1100"/>
              <a:buFont typeface="Arial"/>
              <a:buNone/>
            </a:pPr>
            <a:r>
              <a:rPr lang="en-US" sz="1100">
                <a:solidFill>
                  <a:schemeClr val="dk1"/>
                </a:solidFill>
              </a:rPr>
              <a:t>35</a:t>
            </a:r>
            <a:r>
              <a:rPr b="0" i="0" lang="en-US" sz="1100" u="none" cap="none" strike="noStrike">
                <a:solidFill>
                  <a:schemeClr val="dk1"/>
                </a:solidFill>
                <a:latin typeface="Arial"/>
                <a:ea typeface="Arial"/>
                <a:cs typeface="Arial"/>
                <a:sym typeface="Arial"/>
              </a:rPr>
              <a:t> / hour</a:t>
            </a:r>
            <a:endParaRPr/>
          </a:p>
          <a:p>
            <a:pPr indent="0" lvl="0" marL="0" marR="0" rtl="0" algn="ctr">
              <a:spcBef>
                <a:spcPts val="0"/>
              </a:spcBef>
              <a:spcAft>
                <a:spcPts val="0"/>
              </a:spcAft>
              <a:buClr>
                <a:schemeClr val="dk1"/>
              </a:buClr>
              <a:buSzPts val="1100"/>
              <a:buFont typeface="Arial"/>
              <a:buNone/>
            </a:pPr>
            <a:r>
              <a:rPr lang="en-US" sz="1100">
                <a:solidFill>
                  <a:schemeClr val="dk1"/>
                </a:solidFill>
              </a:rPr>
              <a:t>158 </a:t>
            </a:r>
            <a:r>
              <a:rPr b="0" i="0" lang="en-US" sz="1100" u="none" cap="none" strike="noStrike">
                <a:solidFill>
                  <a:schemeClr val="dk1"/>
                </a:solidFill>
                <a:latin typeface="Arial"/>
                <a:ea typeface="Arial"/>
                <a:cs typeface="Arial"/>
                <a:sym typeface="Arial"/>
              </a:rPr>
              <a:t>visits</a:t>
            </a:r>
            <a:endParaRPr/>
          </a:p>
        </p:txBody>
      </p:sp>
      <p:sp>
        <p:nvSpPr>
          <p:cNvPr id="103" name="Google Shape;103;g2087805751c_0_5"/>
          <p:cNvSpPr txBox="1"/>
          <p:nvPr/>
        </p:nvSpPr>
        <p:spPr>
          <a:xfrm>
            <a:off x="4016375" y="4024313"/>
            <a:ext cx="2286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800"/>
              <a:buFont typeface="Arial"/>
              <a:buNone/>
            </a:pPr>
            <a:r>
              <a:rPr b="1" i="0" lang="en-US" sz="1800" u="none" cap="none" strike="noStrike">
                <a:solidFill>
                  <a:schemeClr val="dk1"/>
                </a:solidFill>
                <a:latin typeface="Arial"/>
                <a:ea typeface="Arial"/>
                <a:cs typeface="Arial"/>
                <a:sym typeface="Arial"/>
              </a:rPr>
              <a:t>+</a:t>
            </a:r>
            <a:endParaRPr/>
          </a:p>
        </p:txBody>
      </p:sp>
      <p:sp>
        <p:nvSpPr>
          <p:cNvPr id="104" name="Google Shape;104;g2087805751c_0_5"/>
          <p:cNvSpPr txBox="1"/>
          <p:nvPr/>
        </p:nvSpPr>
        <p:spPr>
          <a:xfrm>
            <a:off x="5929313" y="4037013"/>
            <a:ext cx="227100" cy="307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800"/>
              <a:buFont typeface="Arial"/>
              <a:buNone/>
            </a:pPr>
            <a:r>
              <a:t/>
            </a:r>
            <a:endParaRPr/>
          </a:p>
        </p:txBody>
      </p:sp>
      <p:sp>
        <p:nvSpPr>
          <p:cNvPr id="105" name="Google Shape;105;g2087805751c_0_5"/>
          <p:cNvSpPr txBox="1"/>
          <p:nvPr/>
        </p:nvSpPr>
        <p:spPr>
          <a:xfrm>
            <a:off x="7867650" y="4037014"/>
            <a:ext cx="228600" cy="307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800"/>
              <a:buFont typeface="Arial"/>
              <a:buNone/>
            </a:pPr>
            <a:r>
              <a:t/>
            </a:r>
            <a:endParaRPr/>
          </a:p>
        </p:txBody>
      </p:sp>
      <p:sp>
        <p:nvSpPr>
          <p:cNvPr id="106" name="Google Shape;106;g2087805751c_0_5"/>
          <p:cNvSpPr txBox="1"/>
          <p:nvPr/>
        </p:nvSpPr>
        <p:spPr>
          <a:xfrm>
            <a:off x="4349338" y="5286651"/>
            <a:ext cx="1600200" cy="600300"/>
          </a:xfrm>
          <a:prstGeom prst="rect">
            <a:avLst/>
          </a:prstGeom>
          <a:solidFill>
            <a:schemeClr val="lt1"/>
          </a:solidFill>
          <a:ln cap="flat" cmpd="sng" w="28575">
            <a:solidFill>
              <a:srgbClr val="6AA84F"/>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Clr>
                <a:schemeClr val="dk1"/>
              </a:buClr>
              <a:buSzPts val="1100"/>
              <a:buFont typeface="Arial"/>
              <a:buNone/>
            </a:pPr>
            <a:r>
              <a:rPr b="0" i="0" lang="en-US" sz="1100" u="none" cap="none" strike="noStrike">
                <a:solidFill>
                  <a:schemeClr val="dk1"/>
                </a:solidFill>
                <a:latin typeface="Arial"/>
                <a:ea typeface="Arial"/>
                <a:cs typeface="Arial"/>
                <a:sym typeface="Arial"/>
              </a:rPr>
              <a:t>Weekends:</a:t>
            </a:r>
            <a:endParaRPr/>
          </a:p>
          <a:p>
            <a:pPr indent="0" lvl="0" marL="0" marR="0" rtl="0" algn="ctr">
              <a:spcBef>
                <a:spcPts val="0"/>
              </a:spcBef>
              <a:spcAft>
                <a:spcPts val="0"/>
              </a:spcAft>
              <a:buClr>
                <a:schemeClr val="dk1"/>
              </a:buClr>
              <a:buSzPts val="1100"/>
              <a:buFont typeface="Arial"/>
              <a:buNone/>
            </a:pPr>
            <a:r>
              <a:rPr lang="en-US" sz="1100">
                <a:solidFill>
                  <a:schemeClr val="dk1"/>
                </a:solidFill>
              </a:rPr>
              <a:t>278 </a:t>
            </a:r>
            <a:r>
              <a:rPr b="0" i="0" lang="en-US" sz="1100" u="none" cap="none" strike="noStrike">
                <a:solidFill>
                  <a:schemeClr val="dk1"/>
                </a:solidFill>
                <a:latin typeface="Arial"/>
                <a:ea typeface="Arial"/>
                <a:cs typeface="Arial"/>
                <a:sym typeface="Arial"/>
              </a:rPr>
              <a:t>visits x 2 </a:t>
            </a:r>
            <a:endParaRPr/>
          </a:p>
          <a:p>
            <a:pPr indent="0" lvl="0" marL="0" marR="0" rtl="0" algn="ctr">
              <a:spcBef>
                <a:spcPts val="0"/>
              </a:spcBef>
              <a:spcAft>
                <a:spcPts val="0"/>
              </a:spcAft>
              <a:buClr>
                <a:schemeClr val="dk1"/>
              </a:buClr>
              <a:buSzPts val="1100"/>
              <a:buFont typeface="Arial"/>
              <a:buNone/>
            </a:pPr>
            <a:r>
              <a:rPr b="0" i="0" lang="en-US" sz="1100" u="none" cap="none" strike="noStrike">
                <a:solidFill>
                  <a:schemeClr val="dk1"/>
                </a:solidFill>
                <a:latin typeface="Arial"/>
                <a:ea typeface="Arial"/>
                <a:cs typeface="Arial"/>
                <a:sym typeface="Arial"/>
              </a:rPr>
              <a:t> =</a:t>
            </a:r>
            <a:r>
              <a:rPr lang="en-US" sz="1100">
                <a:solidFill>
                  <a:schemeClr val="dk1"/>
                </a:solidFill>
              </a:rPr>
              <a:t> 556</a:t>
            </a:r>
            <a:r>
              <a:rPr b="0" i="0" lang="en-US" sz="1100" u="none" cap="none" strike="noStrike">
                <a:solidFill>
                  <a:schemeClr val="dk1"/>
                </a:solidFill>
                <a:latin typeface="Arial"/>
                <a:ea typeface="Arial"/>
                <a:cs typeface="Arial"/>
                <a:sym typeface="Arial"/>
              </a:rPr>
              <a:t> visits</a:t>
            </a:r>
            <a:endParaRPr/>
          </a:p>
        </p:txBody>
      </p:sp>
      <p:sp>
        <p:nvSpPr>
          <p:cNvPr id="107" name="Google Shape;107;g2087805751c_0_5"/>
          <p:cNvSpPr txBox="1"/>
          <p:nvPr/>
        </p:nvSpPr>
        <p:spPr>
          <a:xfrm>
            <a:off x="6403611" y="5105048"/>
            <a:ext cx="1390800" cy="985200"/>
          </a:xfrm>
          <a:prstGeom prst="rect">
            <a:avLst/>
          </a:prstGeom>
          <a:solidFill>
            <a:schemeClr val="lt1"/>
          </a:solidFill>
          <a:ln cap="flat" cmpd="sng" w="28575">
            <a:solidFill>
              <a:srgbClr val="6AA84F"/>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Clr>
                <a:schemeClr val="dk1"/>
              </a:buClr>
              <a:buSzPts val="1100"/>
              <a:buFont typeface="Arial"/>
              <a:buNone/>
            </a:pPr>
            <a:r>
              <a:rPr b="1" i="0" lang="en-US" sz="1100" u="none" cap="none" strike="noStrike">
                <a:solidFill>
                  <a:schemeClr val="dk1"/>
                </a:solidFill>
                <a:latin typeface="Arial"/>
                <a:ea typeface="Arial"/>
                <a:cs typeface="Arial"/>
                <a:sym typeface="Arial"/>
              </a:rPr>
              <a:t>Weekly Average</a:t>
            </a:r>
            <a:endParaRPr/>
          </a:p>
          <a:p>
            <a:pPr indent="0" lvl="0" marL="0" marR="0" rtl="0" algn="ctr">
              <a:spcBef>
                <a:spcPts val="0"/>
              </a:spcBef>
              <a:spcAft>
                <a:spcPts val="0"/>
              </a:spcAft>
              <a:buClr>
                <a:schemeClr val="dk1"/>
              </a:buClr>
              <a:buSzPts val="1100"/>
              <a:buFont typeface="Arial"/>
              <a:buNone/>
            </a:pPr>
            <a:br>
              <a:rPr b="0" i="0" lang="en-US" sz="1100" u="none" cap="none" strike="noStrike">
                <a:solidFill>
                  <a:schemeClr val="dk1"/>
                </a:solidFill>
                <a:latin typeface="Arial"/>
                <a:ea typeface="Arial"/>
                <a:cs typeface="Arial"/>
                <a:sym typeface="Arial"/>
              </a:rPr>
            </a:br>
            <a:r>
              <a:rPr lang="en-US" sz="1100">
                <a:solidFill>
                  <a:schemeClr val="dk1"/>
                </a:solidFill>
              </a:rPr>
              <a:t>1200 + 556</a:t>
            </a:r>
            <a:r>
              <a:rPr b="0" i="0" lang="en-US" sz="1100" u="none" cap="none" strike="noStrike">
                <a:solidFill>
                  <a:schemeClr val="dk1"/>
                </a:solidFill>
                <a:latin typeface="Arial"/>
                <a:ea typeface="Arial"/>
                <a:cs typeface="Arial"/>
                <a:sym typeface="Arial"/>
              </a:rPr>
              <a:t> =</a:t>
            </a:r>
            <a:endParaRPr b="0" i="0" sz="1100" u="none" cap="none" strike="noStrike">
              <a:solidFill>
                <a:schemeClr val="dk1"/>
              </a:solidFill>
              <a:latin typeface="Arial"/>
              <a:ea typeface="Arial"/>
              <a:cs typeface="Arial"/>
              <a:sym typeface="Arial"/>
            </a:endParaRPr>
          </a:p>
          <a:p>
            <a:pPr indent="0" lvl="0" marL="0" marR="0" rtl="0" algn="ctr">
              <a:spcBef>
                <a:spcPts val="0"/>
              </a:spcBef>
              <a:spcAft>
                <a:spcPts val="0"/>
              </a:spcAft>
              <a:buClr>
                <a:schemeClr val="dk1"/>
              </a:buClr>
              <a:buSzPts val="1100"/>
              <a:buFont typeface="Arial"/>
              <a:buNone/>
            </a:pPr>
            <a:r>
              <a:rPr b="0" i="0" lang="en-US" sz="1100" u="none" cap="none" strike="noStrike">
                <a:solidFill>
                  <a:schemeClr val="dk1"/>
                </a:solidFill>
                <a:latin typeface="Arial"/>
                <a:ea typeface="Arial"/>
                <a:cs typeface="Arial"/>
                <a:sym typeface="Arial"/>
              </a:rPr>
              <a:t> 1</a:t>
            </a:r>
            <a:r>
              <a:rPr lang="en-US" sz="1100">
                <a:solidFill>
                  <a:schemeClr val="dk1"/>
                </a:solidFill>
              </a:rPr>
              <a:t>75</a:t>
            </a:r>
            <a:r>
              <a:rPr b="0" i="0" lang="en-US" sz="1100" u="none" cap="none" strike="noStrike">
                <a:solidFill>
                  <a:schemeClr val="dk1"/>
                </a:solidFill>
                <a:latin typeface="Arial"/>
                <a:ea typeface="Arial"/>
                <a:cs typeface="Arial"/>
                <a:sym typeface="Arial"/>
              </a:rPr>
              <a:t>6</a:t>
            </a:r>
            <a:r>
              <a:rPr lang="en-US"/>
              <a:t> </a:t>
            </a:r>
            <a:r>
              <a:rPr b="0" i="0" lang="en-US" sz="1100" u="none" cap="none" strike="noStrike">
                <a:solidFill>
                  <a:schemeClr val="dk1"/>
                </a:solidFill>
                <a:latin typeface="Arial"/>
                <a:ea typeface="Arial"/>
                <a:cs typeface="Arial"/>
                <a:sym typeface="Arial"/>
              </a:rPr>
              <a:t> visits weekly</a:t>
            </a:r>
            <a:endParaRPr/>
          </a:p>
        </p:txBody>
      </p:sp>
      <p:sp>
        <p:nvSpPr>
          <p:cNvPr id="108" name="Google Shape;108;g2087805751c_0_5"/>
          <p:cNvSpPr txBox="1"/>
          <p:nvPr/>
        </p:nvSpPr>
        <p:spPr>
          <a:xfrm>
            <a:off x="5924551" y="5378450"/>
            <a:ext cx="227100" cy="307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800"/>
              <a:buFont typeface="Arial"/>
              <a:buNone/>
            </a:pPr>
            <a:r>
              <a:t/>
            </a:r>
            <a:endParaRPr/>
          </a:p>
        </p:txBody>
      </p:sp>
      <p:sp>
        <p:nvSpPr>
          <p:cNvPr id="109" name="Google Shape;109;g2087805751c_0_5"/>
          <p:cNvSpPr txBox="1"/>
          <p:nvPr/>
        </p:nvSpPr>
        <p:spPr>
          <a:xfrm>
            <a:off x="8314125" y="5104125"/>
            <a:ext cx="1297800" cy="939000"/>
          </a:xfrm>
          <a:prstGeom prst="rect">
            <a:avLst/>
          </a:prstGeom>
          <a:solidFill>
            <a:schemeClr val="lt1"/>
          </a:solidFill>
          <a:ln cap="flat" cmpd="sng" w="28575">
            <a:solidFill>
              <a:srgbClr val="6AA84F"/>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Clr>
                <a:schemeClr val="dk1"/>
              </a:buClr>
              <a:buSzPts val="1100"/>
              <a:buFont typeface="Arial"/>
              <a:buNone/>
            </a:pPr>
            <a:r>
              <a:rPr b="1" i="0" lang="en-US" sz="1100" u="none" cap="none" strike="noStrike">
                <a:solidFill>
                  <a:schemeClr val="dk1"/>
                </a:solidFill>
                <a:latin typeface="Arial"/>
                <a:ea typeface="Arial"/>
                <a:cs typeface="Arial"/>
                <a:sym typeface="Arial"/>
              </a:rPr>
              <a:t>Annual Average</a:t>
            </a:r>
            <a:br>
              <a:rPr b="0" i="0" lang="en-US" sz="1100" u="none" cap="none" strike="noStrike">
                <a:solidFill>
                  <a:schemeClr val="dk1"/>
                </a:solidFill>
                <a:latin typeface="Arial"/>
                <a:ea typeface="Arial"/>
                <a:cs typeface="Arial"/>
                <a:sym typeface="Arial"/>
              </a:rPr>
            </a:br>
            <a:endParaRPr b="0" i="0" sz="1100" u="none" cap="none" strike="noStrike">
              <a:solidFill>
                <a:schemeClr val="dk1"/>
              </a:solidFill>
              <a:latin typeface="Arial"/>
              <a:ea typeface="Arial"/>
              <a:cs typeface="Arial"/>
              <a:sym typeface="Arial"/>
            </a:endParaRPr>
          </a:p>
          <a:p>
            <a:pPr indent="0" lvl="0" marL="0" marR="0" rtl="0" algn="ctr">
              <a:spcBef>
                <a:spcPts val="0"/>
              </a:spcBef>
              <a:spcAft>
                <a:spcPts val="0"/>
              </a:spcAft>
              <a:buClr>
                <a:schemeClr val="dk1"/>
              </a:buClr>
              <a:buSzPts val="1100"/>
              <a:buFont typeface="Arial"/>
              <a:buNone/>
            </a:pPr>
            <a:r>
              <a:rPr b="0" i="0" lang="en-US" sz="1100" u="none" cap="none" strike="noStrike">
                <a:solidFill>
                  <a:schemeClr val="dk1"/>
                </a:solidFill>
                <a:latin typeface="Arial"/>
                <a:ea typeface="Arial"/>
                <a:cs typeface="Arial"/>
                <a:sym typeface="Arial"/>
              </a:rPr>
              <a:t>1</a:t>
            </a:r>
            <a:r>
              <a:rPr lang="en-US" sz="1100">
                <a:solidFill>
                  <a:schemeClr val="dk1"/>
                </a:solidFill>
              </a:rPr>
              <a:t>756</a:t>
            </a:r>
            <a:r>
              <a:rPr b="0" i="0" lang="en-US" sz="1100" u="none" cap="none" strike="noStrike">
                <a:solidFill>
                  <a:schemeClr val="dk1"/>
                </a:solidFill>
                <a:latin typeface="Arial"/>
                <a:ea typeface="Arial"/>
                <a:cs typeface="Arial"/>
                <a:sym typeface="Arial"/>
              </a:rPr>
              <a:t> x 52 =</a:t>
            </a:r>
            <a:endParaRPr/>
          </a:p>
          <a:p>
            <a:pPr indent="0" lvl="0" marL="0" marR="0" rtl="0" algn="ctr">
              <a:spcBef>
                <a:spcPts val="0"/>
              </a:spcBef>
              <a:spcAft>
                <a:spcPts val="0"/>
              </a:spcAft>
              <a:buClr>
                <a:schemeClr val="dk1"/>
              </a:buClr>
              <a:buSzPts val="1100"/>
              <a:buFont typeface="Arial"/>
              <a:buNone/>
            </a:pPr>
            <a:r>
              <a:rPr lang="en-US" sz="1100">
                <a:solidFill>
                  <a:schemeClr val="dk1"/>
                </a:solidFill>
              </a:rPr>
              <a:t>91,312</a:t>
            </a:r>
            <a:r>
              <a:rPr b="0" i="0" lang="en-US" sz="1100" u="none" cap="none" strike="noStrike">
                <a:solidFill>
                  <a:schemeClr val="dk1"/>
                </a:solidFill>
                <a:latin typeface="Arial"/>
                <a:ea typeface="Arial"/>
                <a:cs typeface="Arial"/>
                <a:sym typeface="Arial"/>
              </a:rPr>
              <a:t> visits annually</a:t>
            </a:r>
            <a:endParaRPr/>
          </a:p>
        </p:txBody>
      </p:sp>
      <p:sp>
        <p:nvSpPr>
          <p:cNvPr id="110" name="Google Shape;110;g2087805751c_0_5"/>
          <p:cNvSpPr/>
          <p:nvPr/>
        </p:nvSpPr>
        <p:spPr>
          <a:xfrm>
            <a:off x="3971150" y="2624938"/>
            <a:ext cx="338100" cy="400200"/>
          </a:xfrm>
          <a:prstGeom prst="mathPlus">
            <a:avLst>
              <a:gd fmla="val 23520" name="adj1"/>
            </a:avLst>
          </a:prstGeom>
          <a:solidFill>
            <a:schemeClr val="lt1"/>
          </a:solidFill>
          <a:ln cap="flat" cmpd="sng" w="28575">
            <a:solidFill>
              <a:srgbClr val="6AA84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g2087805751c_0_5"/>
          <p:cNvSpPr/>
          <p:nvPr/>
        </p:nvSpPr>
        <p:spPr>
          <a:xfrm>
            <a:off x="3983850" y="4003313"/>
            <a:ext cx="338100" cy="400200"/>
          </a:xfrm>
          <a:prstGeom prst="mathPlus">
            <a:avLst>
              <a:gd fmla="val 23520" name="adj1"/>
            </a:avLst>
          </a:prstGeom>
          <a:solidFill>
            <a:schemeClr val="lt1"/>
          </a:solidFill>
          <a:ln cap="flat" cmpd="sng" w="28575">
            <a:solidFill>
              <a:srgbClr val="6AA84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g2087805751c_0_5"/>
          <p:cNvSpPr/>
          <p:nvPr/>
        </p:nvSpPr>
        <p:spPr>
          <a:xfrm>
            <a:off x="5895200" y="2624938"/>
            <a:ext cx="338100" cy="400200"/>
          </a:xfrm>
          <a:prstGeom prst="mathPlus">
            <a:avLst>
              <a:gd fmla="val 23520" name="adj1"/>
            </a:avLst>
          </a:prstGeom>
          <a:solidFill>
            <a:schemeClr val="lt1"/>
          </a:solidFill>
          <a:ln cap="flat" cmpd="sng" w="28575">
            <a:solidFill>
              <a:srgbClr val="6AA84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g2087805751c_0_5"/>
          <p:cNvSpPr/>
          <p:nvPr/>
        </p:nvSpPr>
        <p:spPr>
          <a:xfrm>
            <a:off x="5907900" y="4001700"/>
            <a:ext cx="338100" cy="400200"/>
          </a:xfrm>
          <a:prstGeom prst="mathPlus">
            <a:avLst>
              <a:gd fmla="val 23520" name="adj1"/>
            </a:avLst>
          </a:prstGeom>
          <a:solidFill>
            <a:schemeClr val="lt1"/>
          </a:solidFill>
          <a:ln cap="flat" cmpd="sng" w="28575">
            <a:solidFill>
              <a:srgbClr val="6AA84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g2087805751c_0_5"/>
          <p:cNvSpPr/>
          <p:nvPr/>
        </p:nvSpPr>
        <p:spPr>
          <a:xfrm>
            <a:off x="7879575" y="2742388"/>
            <a:ext cx="309600" cy="165300"/>
          </a:xfrm>
          <a:prstGeom prst="mathEqual">
            <a:avLst>
              <a:gd fmla="val 23520" name="adj1"/>
              <a:gd fmla="val 11760" name="adj2"/>
            </a:avLst>
          </a:prstGeom>
          <a:solidFill>
            <a:schemeClr val="lt1"/>
          </a:solidFill>
          <a:ln cap="flat" cmpd="sng" w="19050">
            <a:solidFill>
              <a:srgbClr val="6AA84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g2087805751c_0_5"/>
          <p:cNvSpPr/>
          <p:nvPr/>
        </p:nvSpPr>
        <p:spPr>
          <a:xfrm>
            <a:off x="7894250" y="4197350"/>
            <a:ext cx="309600" cy="165300"/>
          </a:xfrm>
          <a:prstGeom prst="mathEqual">
            <a:avLst>
              <a:gd fmla="val 23520" name="adj1"/>
              <a:gd fmla="val 11760" name="adj2"/>
            </a:avLst>
          </a:prstGeom>
          <a:solidFill>
            <a:schemeClr val="lt1"/>
          </a:solidFill>
          <a:ln cap="flat" cmpd="sng" w="19050">
            <a:solidFill>
              <a:srgbClr val="6AA84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g2087805751c_0_5"/>
          <p:cNvSpPr/>
          <p:nvPr/>
        </p:nvSpPr>
        <p:spPr>
          <a:xfrm>
            <a:off x="2728388" y="266700"/>
            <a:ext cx="6388937" cy="767800"/>
          </a:xfrm>
          <a:prstGeom prst="rect">
            <a:avLst/>
          </a:prstGeom>
        </p:spPr>
        <p:txBody>
          <a:bodyPr>
            <a:prstTxWarp prst="textPlain"/>
          </a:bodyPr>
          <a:lstStyle/>
          <a:p>
            <a:pPr lvl="0" algn="ctr"/>
            <a:r>
              <a:rPr b="0" i="0">
                <a:ln cap="flat" cmpd="sng" w="9525">
                  <a:solidFill>
                    <a:schemeClr val="dk1"/>
                  </a:solidFill>
                  <a:prstDash val="solid"/>
                  <a:round/>
                  <a:headEnd len="sm" w="sm" type="none"/>
                  <a:tailEnd len="sm" w="sm" type="none"/>
                </a:ln>
                <a:solidFill>
                  <a:schemeClr val="lt1"/>
                </a:solidFill>
                <a:latin typeface="Arial"/>
              </a:rPr>
              <a:t>Analysis (Based on Assumptions)</a:t>
            </a:r>
          </a:p>
        </p:txBody>
      </p:sp>
      <p:pic>
        <p:nvPicPr>
          <p:cNvPr id="117" name="Google Shape;117;g2087805751c_0_5"/>
          <p:cNvPicPr preferRelativeResize="0"/>
          <p:nvPr/>
        </p:nvPicPr>
        <p:blipFill>
          <a:blip r:embed="rId4">
            <a:alphaModFix/>
          </a:blip>
          <a:stretch>
            <a:fillRect/>
          </a:stretch>
        </p:blipFill>
        <p:spPr>
          <a:xfrm flipH="1">
            <a:off x="503550" y="1386850"/>
            <a:ext cx="1099175" cy="1099175"/>
          </a:xfrm>
          <a:prstGeom prst="rect">
            <a:avLst/>
          </a:prstGeom>
          <a:noFill/>
          <a:ln>
            <a:noFill/>
          </a:ln>
        </p:spPr>
      </p:pic>
      <p:sp>
        <p:nvSpPr>
          <p:cNvPr id="118" name="Google Shape;118;g2087805751c_0_5"/>
          <p:cNvSpPr/>
          <p:nvPr/>
        </p:nvSpPr>
        <p:spPr>
          <a:xfrm>
            <a:off x="5985838" y="5578863"/>
            <a:ext cx="309600" cy="165300"/>
          </a:xfrm>
          <a:prstGeom prst="mathEqual">
            <a:avLst>
              <a:gd fmla="val 23520" name="adj1"/>
              <a:gd fmla="val 11760" name="adj2"/>
            </a:avLst>
          </a:prstGeom>
          <a:solidFill>
            <a:schemeClr val="lt1"/>
          </a:solidFill>
          <a:ln cap="flat" cmpd="sng" w="19050">
            <a:solidFill>
              <a:srgbClr val="6AA84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g2087805751c_0_5"/>
          <p:cNvSpPr/>
          <p:nvPr/>
        </p:nvSpPr>
        <p:spPr>
          <a:xfrm>
            <a:off x="7899450" y="5578863"/>
            <a:ext cx="309600" cy="165300"/>
          </a:xfrm>
          <a:prstGeom prst="mathEqual">
            <a:avLst>
              <a:gd fmla="val 23520" name="adj1"/>
              <a:gd fmla="val 11760" name="adj2"/>
            </a:avLst>
          </a:prstGeom>
          <a:solidFill>
            <a:schemeClr val="lt1"/>
          </a:solidFill>
          <a:ln cap="flat" cmpd="sng" w="19050">
            <a:solidFill>
              <a:srgbClr val="6AA84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g2087805751c_0_5"/>
          <p:cNvSpPr/>
          <p:nvPr/>
        </p:nvSpPr>
        <p:spPr>
          <a:xfrm>
            <a:off x="3989213" y="5381688"/>
            <a:ext cx="338100" cy="400200"/>
          </a:xfrm>
          <a:prstGeom prst="mathPlus">
            <a:avLst>
              <a:gd fmla="val 23520" name="adj1"/>
            </a:avLst>
          </a:prstGeom>
          <a:solidFill>
            <a:schemeClr val="lt1"/>
          </a:solidFill>
          <a:ln cap="flat" cmpd="sng" w="28575">
            <a:solidFill>
              <a:srgbClr val="6AA84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6"/>
                                        </p:tgtEl>
                                        <p:attrNameLst>
                                          <p:attrName>style.visibility</p:attrName>
                                        </p:attrNameLst>
                                      </p:cBhvr>
                                      <p:to>
                                        <p:strVal val="visible"/>
                                      </p:to>
                                    </p:set>
                                    <p:animEffect filter="fade" transition="in">
                                      <p:cBhvr>
                                        <p:cTn dur="1000"/>
                                        <p:tgtEl>
                                          <p:spTgt spid="116"/>
                                        </p:tgtEl>
                                      </p:cBhvr>
                                    </p:animEffect>
                                  </p:childTnLst>
                                </p:cTn>
                              </p:par>
                              <p:par>
                                <p:cTn fill="hold" nodeType="withEffect" presetClass="entr" presetID="10" presetSubtype="0">
                                  <p:stCondLst>
                                    <p:cond delay="0"/>
                                  </p:stCondLst>
                                  <p:childTnLst>
                                    <p:set>
                                      <p:cBhvr>
                                        <p:cTn dur="1" fill="hold">
                                          <p:stCondLst>
                                            <p:cond delay="0"/>
                                          </p:stCondLst>
                                        </p:cTn>
                                        <p:tgtEl>
                                          <p:spTgt spid="85"/>
                                        </p:tgtEl>
                                        <p:attrNameLst>
                                          <p:attrName>style.visibility</p:attrName>
                                        </p:attrNameLst>
                                      </p:cBhvr>
                                      <p:to>
                                        <p:strVal val="visible"/>
                                      </p:to>
                                    </p:set>
                                    <p:animEffect filter="fade" transition="in">
                                      <p:cBhvr>
                                        <p:cTn dur="1000"/>
                                        <p:tgtEl>
                                          <p:spTgt spid="85"/>
                                        </p:tgtEl>
                                      </p:cBhvr>
                                    </p:animEffect>
                                  </p:childTnLst>
                                </p:cTn>
                              </p:par>
                              <p:par>
                                <p:cTn fill="hold" nodeType="withEffect" presetClass="entr" presetID="10" presetSubtype="0">
                                  <p:stCondLst>
                                    <p:cond delay="0"/>
                                  </p:stCondLst>
                                  <p:childTnLst>
                                    <p:set>
                                      <p:cBhvr>
                                        <p:cTn dur="1" fill="hold">
                                          <p:stCondLst>
                                            <p:cond delay="0"/>
                                          </p:stCondLst>
                                        </p:cTn>
                                        <p:tgtEl>
                                          <p:spTgt spid="97"/>
                                        </p:tgtEl>
                                        <p:attrNameLst>
                                          <p:attrName>style.visibility</p:attrName>
                                        </p:attrNameLst>
                                      </p:cBhvr>
                                      <p:to>
                                        <p:strVal val="visible"/>
                                      </p:to>
                                    </p:set>
                                    <p:animEffect filter="fade" transition="in">
                                      <p:cBhvr>
                                        <p:cTn dur="1000"/>
                                        <p:tgtEl>
                                          <p:spTgt spid="97"/>
                                        </p:tgtEl>
                                      </p:cBhvr>
                                    </p:animEffect>
                                  </p:childTnLst>
                                </p:cTn>
                              </p:par>
                              <p:par>
                                <p:cTn fill="hold" nodeType="withEffect" presetClass="entr" presetID="10" presetSubtype="0">
                                  <p:stCondLst>
                                    <p:cond delay="0"/>
                                  </p:stCondLst>
                                  <p:childTnLst>
                                    <p:set>
                                      <p:cBhvr>
                                        <p:cTn dur="1" fill="hold">
                                          <p:stCondLst>
                                            <p:cond delay="0"/>
                                          </p:stCondLst>
                                        </p:cTn>
                                        <p:tgtEl>
                                          <p:spTgt spid="99"/>
                                        </p:tgtEl>
                                        <p:attrNameLst>
                                          <p:attrName>style.visibility</p:attrName>
                                        </p:attrNameLst>
                                      </p:cBhvr>
                                      <p:to>
                                        <p:strVal val="visible"/>
                                      </p:to>
                                    </p:set>
                                    <p:animEffect filter="fade" transition="in">
                                      <p:cBhvr>
                                        <p:cTn dur="1000"/>
                                        <p:tgtEl>
                                          <p:spTgt spid="9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24" name="Shape 124"/>
        <p:cNvGrpSpPr/>
        <p:nvPr/>
      </p:nvGrpSpPr>
      <p:grpSpPr>
        <a:xfrm>
          <a:off x="0" y="0"/>
          <a:ext cx="0" cy="0"/>
          <a:chOff x="0" y="0"/>
          <a:chExt cx="0" cy="0"/>
        </a:xfrm>
      </p:grpSpPr>
      <p:sp>
        <p:nvSpPr>
          <p:cNvPr id="125" name="Google Shape;125;g1f26c324c44_0_193"/>
          <p:cNvSpPr/>
          <p:nvPr/>
        </p:nvSpPr>
        <p:spPr>
          <a:xfrm>
            <a:off x="2209800" y="2135200"/>
            <a:ext cx="8001000" cy="1233600"/>
          </a:xfrm>
          <a:prstGeom prst="rect">
            <a:avLst/>
          </a:prstGeom>
          <a:solidFill>
            <a:schemeClr val="lt1"/>
          </a:solidFill>
          <a:ln cap="flat" cmpd="sng" w="9525">
            <a:solidFill>
              <a:schemeClr val="dk1"/>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800" u="none" cap="none" strike="noStrike">
                <a:solidFill>
                  <a:schemeClr val="lt1"/>
                </a:solidFill>
                <a:latin typeface="Calibri"/>
                <a:ea typeface="Calibri"/>
                <a:cs typeface="Calibri"/>
                <a:sym typeface="Calibri"/>
              </a:rPr>
              <a:t>DD</a:t>
            </a:r>
            <a:endParaRPr/>
          </a:p>
        </p:txBody>
      </p:sp>
      <p:sp>
        <p:nvSpPr>
          <p:cNvPr id="126" name="Google Shape;126;g1f26c324c44_0_193"/>
          <p:cNvSpPr txBox="1"/>
          <p:nvPr>
            <p:ph type="title"/>
          </p:nvPr>
        </p:nvSpPr>
        <p:spPr>
          <a:xfrm>
            <a:off x="2324100" y="2306550"/>
            <a:ext cx="7543800" cy="10050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b="1" lang="en-US">
                <a:solidFill>
                  <a:schemeClr val="dk1"/>
                </a:solidFill>
                <a:latin typeface="Arial"/>
                <a:ea typeface="Arial"/>
                <a:cs typeface="Arial"/>
                <a:sym typeface="Arial"/>
              </a:rPr>
              <a:t>91,312</a:t>
            </a:r>
            <a:r>
              <a:rPr b="1" lang="en-US">
                <a:solidFill>
                  <a:schemeClr val="dk1"/>
                </a:solidFill>
                <a:latin typeface="Arial"/>
                <a:ea typeface="Arial"/>
                <a:cs typeface="Arial"/>
                <a:sym typeface="Arial"/>
              </a:rPr>
              <a:t> Annual Visits</a:t>
            </a:r>
            <a:endParaRPr>
              <a:solidFill>
                <a:schemeClr val="dk1"/>
              </a:solidFill>
              <a:latin typeface="Arial"/>
              <a:ea typeface="Arial"/>
              <a:cs typeface="Arial"/>
              <a:sym typeface="Arial"/>
            </a:endParaRPr>
          </a:p>
        </p:txBody>
      </p:sp>
      <p:grpSp>
        <p:nvGrpSpPr>
          <p:cNvPr id="127" name="Google Shape;127;g1f26c324c44_0_193"/>
          <p:cNvGrpSpPr/>
          <p:nvPr/>
        </p:nvGrpSpPr>
        <p:grpSpPr>
          <a:xfrm>
            <a:off x="2209800" y="4146707"/>
            <a:ext cx="8001000" cy="922361"/>
            <a:chOff x="685800" y="2811959"/>
            <a:chExt cx="8001000" cy="921900"/>
          </a:xfrm>
        </p:grpSpPr>
        <p:sp>
          <p:nvSpPr>
            <p:cNvPr id="128" name="Google Shape;128;g1f26c324c44_0_193"/>
            <p:cNvSpPr/>
            <p:nvPr/>
          </p:nvSpPr>
          <p:spPr>
            <a:xfrm>
              <a:off x="685800" y="2811959"/>
              <a:ext cx="8001000" cy="921900"/>
            </a:xfrm>
            <a:prstGeom prst="rect">
              <a:avLst/>
            </a:prstGeom>
            <a:solidFill>
              <a:schemeClr val="lt1"/>
            </a:solidFill>
            <a:ln cap="flat" cmpd="sng" w="9525">
              <a:solidFill>
                <a:schemeClr val="dk1"/>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800" u="none" cap="none" strike="noStrike">
                  <a:solidFill>
                    <a:schemeClr val="lt1"/>
                  </a:solidFill>
                  <a:latin typeface="Calibri"/>
                  <a:ea typeface="Calibri"/>
                  <a:cs typeface="Calibri"/>
                  <a:sym typeface="Calibri"/>
                </a:rPr>
                <a:t>DD</a:t>
              </a:r>
              <a:endParaRPr/>
            </a:p>
          </p:txBody>
        </p:sp>
        <p:sp>
          <p:nvSpPr>
            <p:cNvPr id="129" name="Google Shape;129;g1f26c324c44_0_193"/>
            <p:cNvSpPr txBox="1"/>
            <p:nvPr/>
          </p:nvSpPr>
          <p:spPr>
            <a:xfrm>
              <a:off x="1752600" y="2971800"/>
              <a:ext cx="5334000" cy="6462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dk1"/>
                </a:buClr>
                <a:buSzPts val="3600"/>
                <a:buFont typeface="Arial"/>
                <a:buNone/>
              </a:pPr>
              <a:r>
                <a:rPr b="1" i="0" lang="en-US" sz="3600" u="none" cap="none" strike="noStrike">
                  <a:solidFill>
                    <a:schemeClr val="dk1"/>
                  </a:solidFill>
                  <a:latin typeface="Arial"/>
                  <a:ea typeface="Arial"/>
                  <a:cs typeface="Arial"/>
                  <a:sym typeface="Arial"/>
                </a:rPr>
                <a:t>10%  = </a:t>
              </a:r>
              <a:r>
                <a:rPr b="1" lang="en-US" sz="3600">
                  <a:solidFill>
                    <a:schemeClr val="dk1"/>
                  </a:solidFill>
                </a:rPr>
                <a:t>9,131</a:t>
              </a:r>
              <a:endParaRPr/>
            </a:p>
          </p:txBody>
        </p:sp>
      </p:grpSp>
      <p:pic>
        <p:nvPicPr>
          <p:cNvPr id="130" name="Google Shape;130;g1f26c324c44_0_193"/>
          <p:cNvPicPr preferRelativeResize="0"/>
          <p:nvPr/>
        </p:nvPicPr>
        <p:blipFill>
          <a:blip r:embed="rId4">
            <a:alphaModFix/>
          </a:blip>
          <a:stretch>
            <a:fillRect/>
          </a:stretch>
        </p:blipFill>
        <p:spPr>
          <a:xfrm>
            <a:off x="4979975" y="5554650"/>
            <a:ext cx="1263425" cy="109917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2">
                                  <p:stCondLst>
                                    <p:cond delay="0"/>
                                  </p:stCondLst>
                                  <p:childTnLst>
                                    <p:set>
                                      <p:cBhvr>
                                        <p:cTn dur="1" fill="hold">
                                          <p:stCondLst>
                                            <p:cond delay="0"/>
                                          </p:stCondLst>
                                        </p:cTn>
                                        <p:tgtEl>
                                          <p:spTgt spid="127"/>
                                        </p:tgtEl>
                                        <p:attrNameLst>
                                          <p:attrName>style.visibility</p:attrName>
                                        </p:attrNameLst>
                                      </p:cBhvr>
                                      <p:to>
                                        <p:strVal val="visible"/>
                                      </p:to>
                                    </p:set>
                                    <p:anim calcmode="lin" valueType="num">
                                      <p:cBhvr additive="base">
                                        <p:cTn dur="1000"/>
                                        <p:tgtEl>
                                          <p:spTgt spid="127"/>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g2087805751c_0_124"/>
          <p:cNvSpPr/>
          <p:nvPr/>
        </p:nvSpPr>
        <p:spPr>
          <a:xfrm>
            <a:off x="2057400" y="1371600"/>
            <a:ext cx="8077200" cy="5029200"/>
          </a:xfrm>
          <a:prstGeom prst="rect">
            <a:avLst/>
          </a:prstGeom>
          <a:solidFill>
            <a:srgbClr val="B6D7A8"/>
          </a:solidFill>
          <a:ln cap="flat" cmpd="sng" w="12700">
            <a:solidFill>
              <a:schemeClr val="dk1"/>
            </a:solidFill>
            <a:prstDash val="solid"/>
            <a:miter lim="800000"/>
            <a:headEnd len="sm" w="sm" type="none"/>
            <a:tailEnd len="sm" w="sm" type="none"/>
          </a:ln>
          <a:effectLst>
            <a:outerShdw blurRad="50800" rotWithShape="0" algn="l"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36" name="Google Shape;136;g2087805751c_0_124"/>
          <p:cNvSpPr txBox="1"/>
          <p:nvPr/>
        </p:nvSpPr>
        <p:spPr>
          <a:xfrm>
            <a:off x="2306638" y="2033589"/>
            <a:ext cx="7924800" cy="307800"/>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1400"/>
              <a:buFont typeface="Arial"/>
              <a:buChar char="•"/>
            </a:pPr>
            <a:r>
              <a:rPr b="0" i="0" lang="en-US" sz="1400" u="none" cap="none" strike="noStrike">
                <a:solidFill>
                  <a:schemeClr val="dk1"/>
                </a:solidFill>
                <a:latin typeface="Arial"/>
                <a:ea typeface="Arial"/>
                <a:cs typeface="Arial"/>
                <a:sym typeface="Arial"/>
              </a:rPr>
              <a:t>FIRST:  Assume you have multiple categories of customers.  Identify them by name.</a:t>
            </a:r>
            <a:endParaRPr/>
          </a:p>
        </p:txBody>
      </p:sp>
      <p:sp>
        <p:nvSpPr>
          <p:cNvPr id="137" name="Google Shape;137;g2087805751c_0_124"/>
          <p:cNvSpPr/>
          <p:nvPr/>
        </p:nvSpPr>
        <p:spPr>
          <a:xfrm>
            <a:off x="2387600" y="2403475"/>
            <a:ext cx="1524000" cy="762000"/>
          </a:xfrm>
          <a:prstGeom prst="rect">
            <a:avLst/>
          </a:prstGeom>
          <a:solidFill>
            <a:schemeClr val="lt1"/>
          </a:solidFill>
          <a:ln cap="flat" cmpd="sng" w="9525">
            <a:solidFill>
              <a:schemeClr val="dk1"/>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38" name="Google Shape;138;g2087805751c_0_124"/>
          <p:cNvSpPr/>
          <p:nvPr/>
        </p:nvSpPr>
        <p:spPr>
          <a:xfrm>
            <a:off x="4330700" y="2403475"/>
            <a:ext cx="1524000" cy="762000"/>
          </a:xfrm>
          <a:prstGeom prst="rect">
            <a:avLst/>
          </a:prstGeom>
          <a:solidFill>
            <a:schemeClr val="lt1"/>
          </a:solidFill>
          <a:ln cap="flat" cmpd="sng" w="9525">
            <a:solidFill>
              <a:schemeClr val="dk1"/>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39" name="Google Shape;139;g2087805751c_0_124"/>
          <p:cNvSpPr/>
          <p:nvPr/>
        </p:nvSpPr>
        <p:spPr>
          <a:xfrm>
            <a:off x="6273800" y="2403475"/>
            <a:ext cx="1524000" cy="762000"/>
          </a:xfrm>
          <a:prstGeom prst="rect">
            <a:avLst/>
          </a:prstGeom>
          <a:solidFill>
            <a:schemeClr val="lt1"/>
          </a:solidFill>
          <a:ln cap="flat" cmpd="sng" w="9525">
            <a:solidFill>
              <a:schemeClr val="dk1"/>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40" name="Google Shape;140;g2087805751c_0_124"/>
          <p:cNvSpPr txBox="1"/>
          <p:nvPr/>
        </p:nvSpPr>
        <p:spPr>
          <a:xfrm>
            <a:off x="2349500" y="2566989"/>
            <a:ext cx="1600200" cy="3387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dk1"/>
              </a:buClr>
              <a:buSzPts val="1600"/>
              <a:buFont typeface="Arial"/>
              <a:buNone/>
            </a:pPr>
            <a:r>
              <a:rPr b="1" i="0" lang="en-US" sz="1600" u="none" cap="none" strike="noStrike">
                <a:solidFill>
                  <a:schemeClr val="dk1"/>
                </a:solidFill>
                <a:latin typeface="Arial"/>
                <a:ea typeface="Arial"/>
                <a:cs typeface="Arial"/>
                <a:sym typeface="Arial"/>
              </a:rPr>
              <a:t>Loyalists</a:t>
            </a:r>
            <a:endParaRPr/>
          </a:p>
        </p:txBody>
      </p:sp>
      <p:sp>
        <p:nvSpPr>
          <p:cNvPr id="141" name="Google Shape;141;g2087805751c_0_124"/>
          <p:cNvSpPr txBox="1"/>
          <p:nvPr/>
        </p:nvSpPr>
        <p:spPr>
          <a:xfrm>
            <a:off x="4348163" y="2566989"/>
            <a:ext cx="1524000" cy="3387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dk1"/>
              </a:buClr>
              <a:buSzPts val="1600"/>
              <a:buFont typeface="Arial"/>
              <a:buNone/>
            </a:pPr>
            <a:r>
              <a:rPr b="1" lang="en-US" sz="1600">
                <a:solidFill>
                  <a:schemeClr val="dk1"/>
                </a:solidFill>
              </a:rPr>
              <a:t>Regulars</a:t>
            </a:r>
            <a:endParaRPr/>
          </a:p>
        </p:txBody>
      </p:sp>
      <p:sp>
        <p:nvSpPr>
          <p:cNvPr id="142" name="Google Shape;142;g2087805751c_0_124"/>
          <p:cNvSpPr txBox="1"/>
          <p:nvPr/>
        </p:nvSpPr>
        <p:spPr>
          <a:xfrm>
            <a:off x="6297613" y="2566989"/>
            <a:ext cx="1524000" cy="3387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dk1"/>
              </a:buClr>
              <a:buSzPts val="1600"/>
              <a:buFont typeface="Arial"/>
              <a:buNone/>
            </a:pPr>
            <a:r>
              <a:rPr b="1" i="0" lang="en-US" sz="1600" u="none" cap="none" strike="noStrike">
                <a:solidFill>
                  <a:schemeClr val="dk1"/>
                </a:solidFill>
                <a:latin typeface="Arial"/>
                <a:ea typeface="Arial"/>
                <a:cs typeface="Arial"/>
                <a:sym typeface="Arial"/>
              </a:rPr>
              <a:t>Infrequents</a:t>
            </a:r>
            <a:endParaRPr/>
          </a:p>
        </p:txBody>
      </p:sp>
      <p:sp>
        <p:nvSpPr>
          <p:cNvPr id="143" name="Google Shape;143;g2087805751c_0_124"/>
          <p:cNvSpPr/>
          <p:nvPr/>
        </p:nvSpPr>
        <p:spPr>
          <a:xfrm>
            <a:off x="8215313" y="2403475"/>
            <a:ext cx="1524000" cy="762000"/>
          </a:xfrm>
          <a:prstGeom prst="rect">
            <a:avLst/>
          </a:prstGeom>
          <a:solidFill>
            <a:schemeClr val="lt1"/>
          </a:solidFill>
          <a:ln cap="flat" cmpd="sng" w="9525">
            <a:solidFill>
              <a:schemeClr val="dk1"/>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44" name="Google Shape;144;g2087805751c_0_124"/>
          <p:cNvSpPr txBox="1"/>
          <p:nvPr/>
        </p:nvSpPr>
        <p:spPr>
          <a:xfrm>
            <a:off x="8167688" y="2566989"/>
            <a:ext cx="1636800" cy="3387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dk1"/>
              </a:buClr>
              <a:buSzPts val="1600"/>
              <a:buFont typeface="Arial"/>
              <a:buNone/>
            </a:pPr>
            <a:r>
              <a:rPr b="1" i="0" lang="en-US" sz="1600" u="none" cap="none" strike="noStrike">
                <a:solidFill>
                  <a:schemeClr val="dk1"/>
                </a:solidFill>
                <a:latin typeface="Arial"/>
                <a:ea typeface="Arial"/>
                <a:cs typeface="Arial"/>
                <a:sym typeface="Arial"/>
              </a:rPr>
              <a:t>Transients</a:t>
            </a:r>
            <a:endParaRPr/>
          </a:p>
        </p:txBody>
      </p:sp>
      <p:sp>
        <p:nvSpPr>
          <p:cNvPr id="145" name="Google Shape;145;g2087805751c_0_124"/>
          <p:cNvSpPr/>
          <p:nvPr/>
        </p:nvSpPr>
        <p:spPr>
          <a:xfrm>
            <a:off x="2306639" y="3149601"/>
            <a:ext cx="7578600" cy="523800"/>
          </a:xfrm>
          <a:prstGeom prst="rect">
            <a:avLst/>
          </a:prstGeom>
          <a:noFill/>
          <a:ln>
            <a:noFill/>
          </a:ln>
        </p:spPr>
        <p:txBody>
          <a:bodyPr anchorCtr="0" anchor="t" bIns="45700" lIns="91425" spcFirstLastPara="1" rIns="91425" wrap="square" tIns="45700">
            <a:noAutofit/>
          </a:bodyPr>
          <a:lstStyle/>
          <a:p>
            <a:pPr indent="-196850" lvl="0" marL="285750" marR="0" rtl="0" algn="l">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a:p>
            <a:pPr indent="-285750" lvl="0" marL="285750" marR="0" rtl="0" algn="l">
              <a:spcBef>
                <a:spcPts val="0"/>
              </a:spcBef>
              <a:spcAft>
                <a:spcPts val="0"/>
              </a:spcAft>
              <a:buClr>
                <a:schemeClr val="dk1"/>
              </a:buClr>
              <a:buSzPts val="1400"/>
              <a:buFont typeface="Arial"/>
              <a:buChar char="•"/>
            </a:pPr>
            <a:r>
              <a:rPr b="0" i="0" lang="en-US" sz="1400" u="none" cap="none" strike="noStrike">
                <a:solidFill>
                  <a:schemeClr val="dk1"/>
                </a:solidFill>
                <a:latin typeface="Arial"/>
                <a:ea typeface="Arial"/>
                <a:cs typeface="Arial"/>
                <a:sym typeface="Arial"/>
              </a:rPr>
              <a:t>SECOND:  Assign the frequency that each customer category visits on an annual basis</a:t>
            </a:r>
            <a:endParaRPr b="0" i="0" sz="1400" u="none" cap="none" strike="noStrike">
              <a:solidFill>
                <a:schemeClr val="dk1"/>
              </a:solidFill>
              <a:latin typeface="Arial"/>
              <a:ea typeface="Arial"/>
              <a:cs typeface="Arial"/>
              <a:sym typeface="Arial"/>
            </a:endParaRPr>
          </a:p>
        </p:txBody>
      </p:sp>
      <p:sp>
        <p:nvSpPr>
          <p:cNvPr id="146" name="Google Shape;146;g2087805751c_0_124"/>
          <p:cNvSpPr txBox="1"/>
          <p:nvPr/>
        </p:nvSpPr>
        <p:spPr>
          <a:xfrm>
            <a:off x="2306639" y="1539875"/>
            <a:ext cx="7578600" cy="400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2000"/>
              <a:buFont typeface="Arial"/>
              <a:buNone/>
            </a:pPr>
            <a:r>
              <a:rPr b="1" i="0" lang="en-US" sz="2000" u="none" cap="none" strike="noStrike">
                <a:solidFill>
                  <a:schemeClr val="dk1"/>
                </a:solidFill>
                <a:latin typeface="Arial"/>
                <a:ea typeface="Arial"/>
                <a:cs typeface="Arial"/>
                <a:sym typeface="Arial"/>
              </a:rPr>
              <a:t>SECOND STEP:  Calculate the Number of Customers</a:t>
            </a:r>
            <a:endParaRPr/>
          </a:p>
        </p:txBody>
      </p:sp>
      <p:sp>
        <p:nvSpPr>
          <p:cNvPr id="147" name="Google Shape;147;g2087805751c_0_124"/>
          <p:cNvSpPr/>
          <p:nvPr/>
        </p:nvSpPr>
        <p:spPr>
          <a:xfrm>
            <a:off x="2306639" y="4583114"/>
            <a:ext cx="7578600" cy="522300"/>
          </a:xfrm>
          <a:prstGeom prst="rect">
            <a:avLst/>
          </a:prstGeom>
          <a:noFill/>
          <a:ln>
            <a:noFill/>
          </a:ln>
        </p:spPr>
        <p:txBody>
          <a:bodyPr anchorCtr="0" anchor="t" bIns="45700" lIns="91425" spcFirstLastPara="1" rIns="91425" wrap="square" tIns="45700">
            <a:noAutofit/>
          </a:bodyPr>
          <a:lstStyle/>
          <a:p>
            <a:pPr indent="-196850" lvl="0" marL="285750" marR="0" rtl="0" algn="l">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a:p>
            <a:pPr indent="-285750" lvl="0" marL="285750" marR="0" rtl="0" algn="l">
              <a:spcBef>
                <a:spcPts val="0"/>
              </a:spcBef>
              <a:spcAft>
                <a:spcPts val="0"/>
              </a:spcAft>
              <a:buClr>
                <a:schemeClr val="dk1"/>
              </a:buClr>
              <a:buSzPts val="1400"/>
              <a:buFont typeface="Arial"/>
              <a:buChar char="•"/>
            </a:pPr>
            <a:r>
              <a:rPr b="0" i="0" lang="en-US" sz="1400" u="none" cap="none" strike="noStrike">
                <a:solidFill>
                  <a:schemeClr val="dk1"/>
                </a:solidFill>
                <a:latin typeface="Arial"/>
                <a:ea typeface="Arial"/>
                <a:cs typeface="Arial"/>
                <a:sym typeface="Arial"/>
              </a:rPr>
              <a:t>THIRD:  Assign the percent of visits by each customer category</a:t>
            </a:r>
            <a:endParaRPr/>
          </a:p>
        </p:txBody>
      </p:sp>
      <p:sp>
        <p:nvSpPr>
          <p:cNvPr id="148" name="Google Shape;148;g2087805751c_0_124"/>
          <p:cNvSpPr/>
          <p:nvPr/>
        </p:nvSpPr>
        <p:spPr>
          <a:xfrm>
            <a:off x="2405063" y="3794125"/>
            <a:ext cx="1524000" cy="762000"/>
          </a:xfrm>
          <a:prstGeom prst="rect">
            <a:avLst/>
          </a:prstGeom>
          <a:solidFill>
            <a:schemeClr val="lt1"/>
          </a:solidFill>
          <a:ln cap="flat" cmpd="sng" w="9525">
            <a:solidFill>
              <a:schemeClr val="dk1"/>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49" name="Google Shape;149;g2087805751c_0_124"/>
          <p:cNvSpPr/>
          <p:nvPr/>
        </p:nvSpPr>
        <p:spPr>
          <a:xfrm>
            <a:off x="4348163" y="3794125"/>
            <a:ext cx="1524000" cy="762000"/>
          </a:xfrm>
          <a:prstGeom prst="rect">
            <a:avLst/>
          </a:prstGeom>
          <a:solidFill>
            <a:schemeClr val="lt1"/>
          </a:solidFill>
          <a:ln cap="flat" cmpd="sng" w="9525">
            <a:solidFill>
              <a:schemeClr val="dk1"/>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50" name="Google Shape;150;g2087805751c_0_124"/>
          <p:cNvSpPr/>
          <p:nvPr/>
        </p:nvSpPr>
        <p:spPr>
          <a:xfrm>
            <a:off x="6291263" y="3794125"/>
            <a:ext cx="1524000" cy="762000"/>
          </a:xfrm>
          <a:prstGeom prst="rect">
            <a:avLst/>
          </a:prstGeom>
          <a:solidFill>
            <a:schemeClr val="lt1"/>
          </a:solidFill>
          <a:ln cap="flat" cmpd="sng" w="9525">
            <a:solidFill>
              <a:schemeClr val="dk1"/>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51" name="Google Shape;151;g2087805751c_0_124"/>
          <p:cNvSpPr txBox="1"/>
          <p:nvPr/>
        </p:nvSpPr>
        <p:spPr>
          <a:xfrm>
            <a:off x="2366963" y="3886200"/>
            <a:ext cx="1600200" cy="5850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dk1"/>
              </a:buClr>
              <a:buSzPts val="1600"/>
              <a:buFont typeface="Arial"/>
              <a:buNone/>
            </a:pPr>
            <a:r>
              <a:rPr b="1" i="0" lang="en-US" sz="1600" u="none" cap="none" strike="noStrike">
                <a:solidFill>
                  <a:schemeClr val="dk1"/>
                </a:solidFill>
                <a:latin typeface="Arial"/>
                <a:ea typeface="Arial"/>
                <a:cs typeface="Arial"/>
                <a:sym typeface="Arial"/>
              </a:rPr>
              <a:t>Loyalists</a:t>
            </a:r>
            <a:endParaRPr/>
          </a:p>
          <a:p>
            <a:pPr indent="0" lvl="0" marL="0" marR="0" rtl="0" algn="ctr">
              <a:spcBef>
                <a:spcPts val="0"/>
              </a:spcBef>
              <a:spcAft>
                <a:spcPts val="0"/>
              </a:spcAft>
              <a:buClr>
                <a:schemeClr val="dk1"/>
              </a:buClr>
              <a:buSzPts val="1600"/>
              <a:buFont typeface="Arial"/>
              <a:buNone/>
            </a:pPr>
            <a:r>
              <a:rPr b="1" i="0" lang="en-US" sz="1600" u="none" cap="none" strike="noStrike">
                <a:solidFill>
                  <a:schemeClr val="dk1"/>
                </a:solidFill>
                <a:latin typeface="Arial"/>
                <a:ea typeface="Arial"/>
                <a:cs typeface="Arial"/>
                <a:sym typeface="Arial"/>
              </a:rPr>
              <a:t> </a:t>
            </a:r>
            <a:r>
              <a:rPr b="1" lang="en-US" sz="1600">
                <a:solidFill>
                  <a:schemeClr val="dk1"/>
                </a:solidFill>
              </a:rPr>
              <a:t>36</a:t>
            </a:r>
            <a:r>
              <a:rPr b="1" i="0" lang="en-US" sz="1600" u="none" cap="none" strike="noStrike">
                <a:solidFill>
                  <a:schemeClr val="dk1"/>
                </a:solidFill>
                <a:latin typeface="Arial"/>
                <a:ea typeface="Arial"/>
                <a:cs typeface="Arial"/>
                <a:sym typeface="Arial"/>
              </a:rPr>
              <a:t>x per year</a:t>
            </a:r>
            <a:endParaRPr/>
          </a:p>
        </p:txBody>
      </p:sp>
      <p:sp>
        <p:nvSpPr>
          <p:cNvPr id="152" name="Google Shape;152;g2087805751c_0_124"/>
          <p:cNvSpPr txBox="1"/>
          <p:nvPr/>
        </p:nvSpPr>
        <p:spPr>
          <a:xfrm>
            <a:off x="4367213" y="3886200"/>
            <a:ext cx="1524000" cy="5850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dk1"/>
              </a:buClr>
              <a:buSzPts val="1600"/>
              <a:buFont typeface="Arial"/>
              <a:buNone/>
            </a:pPr>
            <a:r>
              <a:rPr b="1" lang="en-US" sz="1600">
                <a:solidFill>
                  <a:schemeClr val="dk1"/>
                </a:solidFill>
              </a:rPr>
              <a:t>Regulars</a:t>
            </a:r>
            <a:endParaRPr/>
          </a:p>
          <a:p>
            <a:pPr indent="0" lvl="0" marL="0" marR="0" rtl="0" algn="ctr">
              <a:spcBef>
                <a:spcPts val="0"/>
              </a:spcBef>
              <a:spcAft>
                <a:spcPts val="0"/>
              </a:spcAft>
              <a:buClr>
                <a:schemeClr val="dk1"/>
              </a:buClr>
              <a:buSzPts val="1600"/>
              <a:buFont typeface="Arial"/>
              <a:buNone/>
            </a:pPr>
            <a:r>
              <a:rPr b="1" lang="en-US" sz="1600">
                <a:solidFill>
                  <a:schemeClr val="dk1"/>
                </a:solidFill>
              </a:rPr>
              <a:t>24</a:t>
            </a:r>
            <a:r>
              <a:rPr b="1" i="0" lang="en-US" sz="1600" u="none" cap="none" strike="noStrike">
                <a:solidFill>
                  <a:schemeClr val="dk1"/>
                </a:solidFill>
                <a:latin typeface="Arial"/>
                <a:ea typeface="Arial"/>
                <a:cs typeface="Arial"/>
                <a:sym typeface="Arial"/>
              </a:rPr>
              <a:t>x per year</a:t>
            </a:r>
            <a:endParaRPr/>
          </a:p>
        </p:txBody>
      </p:sp>
      <p:sp>
        <p:nvSpPr>
          <p:cNvPr id="153" name="Google Shape;153;g2087805751c_0_124"/>
          <p:cNvSpPr txBox="1"/>
          <p:nvPr/>
        </p:nvSpPr>
        <p:spPr>
          <a:xfrm>
            <a:off x="6316663" y="3886200"/>
            <a:ext cx="1524000" cy="5850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dk1"/>
              </a:buClr>
              <a:buSzPts val="1600"/>
              <a:buFont typeface="Arial"/>
              <a:buNone/>
            </a:pPr>
            <a:r>
              <a:rPr b="1" i="0" lang="en-US" sz="1600" u="none" cap="none" strike="noStrike">
                <a:solidFill>
                  <a:schemeClr val="dk1"/>
                </a:solidFill>
                <a:latin typeface="Arial"/>
                <a:ea typeface="Arial"/>
                <a:cs typeface="Arial"/>
                <a:sym typeface="Arial"/>
              </a:rPr>
              <a:t>Infrequents</a:t>
            </a:r>
            <a:endParaRPr/>
          </a:p>
          <a:p>
            <a:pPr indent="0" lvl="0" marL="0" marR="0" rtl="0" algn="ctr">
              <a:spcBef>
                <a:spcPts val="0"/>
              </a:spcBef>
              <a:spcAft>
                <a:spcPts val="0"/>
              </a:spcAft>
              <a:buClr>
                <a:schemeClr val="dk1"/>
              </a:buClr>
              <a:buSzPts val="1600"/>
              <a:buFont typeface="Arial"/>
              <a:buNone/>
            </a:pPr>
            <a:r>
              <a:rPr b="1" lang="en-US" sz="1600">
                <a:solidFill>
                  <a:schemeClr val="dk1"/>
                </a:solidFill>
              </a:rPr>
              <a:t>12</a:t>
            </a:r>
            <a:r>
              <a:rPr b="1" i="0" lang="en-US" sz="1600" u="none" cap="none" strike="noStrike">
                <a:solidFill>
                  <a:schemeClr val="dk1"/>
                </a:solidFill>
                <a:latin typeface="Arial"/>
                <a:ea typeface="Arial"/>
                <a:cs typeface="Arial"/>
                <a:sym typeface="Arial"/>
              </a:rPr>
              <a:t>x per year</a:t>
            </a:r>
            <a:endParaRPr/>
          </a:p>
        </p:txBody>
      </p:sp>
      <p:sp>
        <p:nvSpPr>
          <p:cNvPr id="154" name="Google Shape;154;g2087805751c_0_124"/>
          <p:cNvSpPr/>
          <p:nvPr/>
        </p:nvSpPr>
        <p:spPr>
          <a:xfrm>
            <a:off x="8232775" y="3794125"/>
            <a:ext cx="1524000" cy="762000"/>
          </a:xfrm>
          <a:prstGeom prst="rect">
            <a:avLst/>
          </a:prstGeom>
          <a:solidFill>
            <a:schemeClr val="lt1"/>
          </a:solidFill>
          <a:ln cap="flat" cmpd="sng" w="9525">
            <a:solidFill>
              <a:schemeClr val="dk1"/>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55" name="Google Shape;155;g2087805751c_0_124"/>
          <p:cNvSpPr txBox="1"/>
          <p:nvPr/>
        </p:nvSpPr>
        <p:spPr>
          <a:xfrm>
            <a:off x="8186738" y="3886200"/>
            <a:ext cx="1636800" cy="5850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dk1"/>
              </a:buClr>
              <a:buSzPts val="1600"/>
              <a:buFont typeface="Arial"/>
              <a:buNone/>
            </a:pPr>
            <a:r>
              <a:rPr b="1" i="0" lang="en-US" sz="1600" u="none" cap="none" strike="noStrike">
                <a:solidFill>
                  <a:schemeClr val="dk1"/>
                </a:solidFill>
                <a:latin typeface="Arial"/>
                <a:ea typeface="Arial"/>
                <a:cs typeface="Arial"/>
                <a:sym typeface="Arial"/>
              </a:rPr>
              <a:t>Transients</a:t>
            </a:r>
            <a:endParaRPr/>
          </a:p>
          <a:p>
            <a:pPr indent="0" lvl="0" marL="0" marR="0" rtl="0" algn="ctr">
              <a:spcBef>
                <a:spcPts val="0"/>
              </a:spcBef>
              <a:spcAft>
                <a:spcPts val="0"/>
              </a:spcAft>
              <a:buClr>
                <a:schemeClr val="dk1"/>
              </a:buClr>
              <a:buSzPts val="1600"/>
              <a:buFont typeface="Arial"/>
              <a:buNone/>
            </a:pPr>
            <a:r>
              <a:rPr b="1" lang="en-US" sz="1600">
                <a:solidFill>
                  <a:schemeClr val="dk1"/>
                </a:solidFill>
              </a:rPr>
              <a:t>1</a:t>
            </a:r>
            <a:r>
              <a:rPr b="1" i="0" lang="en-US" sz="1600" u="none" cap="none" strike="noStrike">
                <a:solidFill>
                  <a:schemeClr val="dk1"/>
                </a:solidFill>
                <a:latin typeface="Arial"/>
                <a:ea typeface="Arial"/>
                <a:cs typeface="Arial"/>
                <a:sym typeface="Arial"/>
              </a:rPr>
              <a:t> x per year</a:t>
            </a:r>
            <a:endParaRPr/>
          </a:p>
        </p:txBody>
      </p:sp>
      <p:sp>
        <p:nvSpPr>
          <p:cNvPr id="156" name="Google Shape;156;g2087805751c_0_124"/>
          <p:cNvSpPr/>
          <p:nvPr/>
        </p:nvSpPr>
        <p:spPr>
          <a:xfrm>
            <a:off x="2387600" y="5322888"/>
            <a:ext cx="1524000" cy="762000"/>
          </a:xfrm>
          <a:prstGeom prst="rect">
            <a:avLst/>
          </a:prstGeom>
          <a:solidFill>
            <a:schemeClr val="lt1"/>
          </a:solidFill>
          <a:ln cap="flat" cmpd="sng" w="9525">
            <a:solidFill>
              <a:schemeClr val="dk1"/>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57" name="Google Shape;157;g2087805751c_0_124"/>
          <p:cNvSpPr/>
          <p:nvPr/>
        </p:nvSpPr>
        <p:spPr>
          <a:xfrm>
            <a:off x="4330700" y="5322888"/>
            <a:ext cx="1524000" cy="762000"/>
          </a:xfrm>
          <a:prstGeom prst="rect">
            <a:avLst/>
          </a:prstGeom>
          <a:solidFill>
            <a:schemeClr val="lt1"/>
          </a:solidFill>
          <a:ln cap="flat" cmpd="sng" w="9525">
            <a:solidFill>
              <a:schemeClr val="dk1"/>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58" name="Google Shape;158;g2087805751c_0_124"/>
          <p:cNvSpPr/>
          <p:nvPr/>
        </p:nvSpPr>
        <p:spPr>
          <a:xfrm>
            <a:off x="6273800" y="5322888"/>
            <a:ext cx="1524000" cy="762000"/>
          </a:xfrm>
          <a:prstGeom prst="rect">
            <a:avLst/>
          </a:prstGeom>
          <a:solidFill>
            <a:schemeClr val="lt1"/>
          </a:solidFill>
          <a:ln cap="flat" cmpd="sng" w="9525">
            <a:solidFill>
              <a:schemeClr val="dk1"/>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59" name="Google Shape;159;g2087805751c_0_124"/>
          <p:cNvSpPr txBox="1"/>
          <p:nvPr/>
        </p:nvSpPr>
        <p:spPr>
          <a:xfrm>
            <a:off x="2311400" y="5337588"/>
            <a:ext cx="1600200" cy="5850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dk1"/>
              </a:buClr>
              <a:buSzPts val="1600"/>
              <a:buFont typeface="Arial"/>
              <a:buNone/>
            </a:pPr>
            <a:r>
              <a:rPr b="1" i="0" lang="en-US" sz="1600" u="none" cap="none" strike="noStrike">
                <a:solidFill>
                  <a:schemeClr val="dk1"/>
                </a:solidFill>
                <a:latin typeface="Arial"/>
                <a:ea typeface="Arial"/>
                <a:cs typeface="Arial"/>
                <a:sym typeface="Arial"/>
              </a:rPr>
              <a:t>Loyalists</a:t>
            </a:r>
            <a:endParaRPr/>
          </a:p>
          <a:p>
            <a:pPr indent="0" lvl="0" marL="0" marR="0" rtl="0" algn="ctr">
              <a:spcBef>
                <a:spcPts val="0"/>
              </a:spcBef>
              <a:spcAft>
                <a:spcPts val="0"/>
              </a:spcAft>
              <a:buClr>
                <a:schemeClr val="dk1"/>
              </a:buClr>
              <a:buSzPts val="1600"/>
              <a:buFont typeface="Arial"/>
              <a:buNone/>
            </a:pPr>
            <a:r>
              <a:rPr b="1" lang="en-US" sz="1600">
                <a:solidFill>
                  <a:schemeClr val="dk1"/>
                </a:solidFill>
              </a:rPr>
              <a:t>15</a:t>
            </a:r>
            <a:r>
              <a:rPr b="1" i="0" lang="en-US" sz="1600" u="none" cap="none" strike="noStrike">
                <a:solidFill>
                  <a:schemeClr val="dk1"/>
                </a:solidFill>
                <a:latin typeface="Arial"/>
                <a:ea typeface="Arial"/>
                <a:cs typeface="Arial"/>
                <a:sym typeface="Arial"/>
              </a:rPr>
              <a:t>% of visits</a:t>
            </a:r>
            <a:endParaRPr/>
          </a:p>
        </p:txBody>
      </p:sp>
      <p:sp>
        <p:nvSpPr>
          <p:cNvPr id="160" name="Google Shape;160;g2087805751c_0_124"/>
          <p:cNvSpPr txBox="1"/>
          <p:nvPr/>
        </p:nvSpPr>
        <p:spPr>
          <a:xfrm>
            <a:off x="4349738" y="5337588"/>
            <a:ext cx="1524000" cy="5850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dk1"/>
              </a:buClr>
              <a:buSzPts val="1600"/>
              <a:buFont typeface="Arial"/>
              <a:buNone/>
            </a:pPr>
            <a:r>
              <a:rPr b="1" lang="en-US" sz="1600">
                <a:solidFill>
                  <a:schemeClr val="dk1"/>
                </a:solidFill>
              </a:rPr>
              <a:t>Regulars</a:t>
            </a:r>
            <a:endParaRPr/>
          </a:p>
          <a:p>
            <a:pPr indent="0" lvl="0" marL="0" marR="0" rtl="0" algn="ctr">
              <a:spcBef>
                <a:spcPts val="0"/>
              </a:spcBef>
              <a:spcAft>
                <a:spcPts val="0"/>
              </a:spcAft>
              <a:buClr>
                <a:schemeClr val="dk1"/>
              </a:buClr>
              <a:buSzPts val="1600"/>
              <a:buFont typeface="Arial"/>
              <a:buNone/>
            </a:pPr>
            <a:r>
              <a:rPr b="1" lang="en-US" sz="1600">
                <a:solidFill>
                  <a:schemeClr val="dk1"/>
                </a:solidFill>
              </a:rPr>
              <a:t>27</a:t>
            </a:r>
            <a:r>
              <a:rPr b="1" i="0" lang="en-US" sz="1600" u="none" cap="none" strike="noStrike">
                <a:solidFill>
                  <a:schemeClr val="dk1"/>
                </a:solidFill>
                <a:latin typeface="Arial"/>
                <a:ea typeface="Arial"/>
                <a:cs typeface="Arial"/>
                <a:sym typeface="Arial"/>
              </a:rPr>
              <a:t>% of visits</a:t>
            </a:r>
            <a:endParaRPr/>
          </a:p>
        </p:txBody>
      </p:sp>
      <p:sp>
        <p:nvSpPr>
          <p:cNvPr id="161" name="Google Shape;161;g2087805751c_0_124"/>
          <p:cNvSpPr txBox="1"/>
          <p:nvPr/>
        </p:nvSpPr>
        <p:spPr>
          <a:xfrm>
            <a:off x="6281738" y="5288388"/>
            <a:ext cx="1524000" cy="5850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dk1"/>
              </a:buClr>
              <a:buSzPts val="1600"/>
              <a:buFont typeface="Arial"/>
              <a:buNone/>
            </a:pPr>
            <a:r>
              <a:rPr b="1" i="0" lang="en-US" sz="1600" u="none" cap="none" strike="noStrike">
                <a:solidFill>
                  <a:schemeClr val="dk1"/>
                </a:solidFill>
                <a:latin typeface="Arial"/>
                <a:ea typeface="Arial"/>
                <a:cs typeface="Arial"/>
                <a:sym typeface="Arial"/>
              </a:rPr>
              <a:t>Infrequents</a:t>
            </a:r>
            <a:endParaRPr/>
          </a:p>
          <a:p>
            <a:pPr indent="0" lvl="0" marL="0" marR="0" rtl="0" algn="ctr">
              <a:spcBef>
                <a:spcPts val="0"/>
              </a:spcBef>
              <a:spcAft>
                <a:spcPts val="0"/>
              </a:spcAft>
              <a:buClr>
                <a:schemeClr val="dk1"/>
              </a:buClr>
              <a:buSzPts val="1600"/>
              <a:buFont typeface="Arial"/>
              <a:buNone/>
            </a:pPr>
            <a:r>
              <a:rPr b="1" lang="en-US" sz="1600">
                <a:solidFill>
                  <a:schemeClr val="dk1"/>
                </a:solidFill>
              </a:rPr>
              <a:t>31</a:t>
            </a:r>
            <a:r>
              <a:rPr b="1" i="0" lang="en-US" sz="1600" u="none" cap="none" strike="noStrike">
                <a:solidFill>
                  <a:schemeClr val="dk1"/>
                </a:solidFill>
                <a:latin typeface="Arial"/>
                <a:ea typeface="Arial"/>
                <a:cs typeface="Arial"/>
                <a:sym typeface="Arial"/>
              </a:rPr>
              <a:t>% of visits</a:t>
            </a:r>
            <a:endParaRPr/>
          </a:p>
        </p:txBody>
      </p:sp>
      <p:sp>
        <p:nvSpPr>
          <p:cNvPr id="162" name="Google Shape;162;g2087805751c_0_124"/>
          <p:cNvSpPr/>
          <p:nvPr/>
        </p:nvSpPr>
        <p:spPr>
          <a:xfrm>
            <a:off x="8215313" y="5322888"/>
            <a:ext cx="1524000" cy="762000"/>
          </a:xfrm>
          <a:prstGeom prst="rect">
            <a:avLst/>
          </a:prstGeom>
          <a:solidFill>
            <a:schemeClr val="lt1"/>
          </a:solidFill>
          <a:ln cap="flat" cmpd="sng" w="9525">
            <a:solidFill>
              <a:schemeClr val="dk1"/>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63" name="Google Shape;163;g2087805751c_0_124"/>
          <p:cNvSpPr txBox="1"/>
          <p:nvPr/>
        </p:nvSpPr>
        <p:spPr>
          <a:xfrm>
            <a:off x="8215313" y="5291963"/>
            <a:ext cx="1636800" cy="5850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dk1"/>
              </a:buClr>
              <a:buSzPts val="1600"/>
              <a:buFont typeface="Arial"/>
              <a:buNone/>
            </a:pPr>
            <a:r>
              <a:rPr b="1" i="0" lang="en-US" sz="1600" u="none" cap="none" strike="noStrike">
                <a:solidFill>
                  <a:schemeClr val="dk1"/>
                </a:solidFill>
                <a:latin typeface="Arial"/>
                <a:ea typeface="Arial"/>
                <a:cs typeface="Arial"/>
                <a:sym typeface="Arial"/>
              </a:rPr>
              <a:t>Transients</a:t>
            </a:r>
            <a:endParaRPr/>
          </a:p>
          <a:p>
            <a:pPr indent="0" lvl="0" marL="0" marR="0" rtl="0" algn="ctr">
              <a:spcBef>
                <a:spcPts val="0"/>
              </a:spcBef>
              <a:spcAft>
                <a:spcPts val="0"/>
              </a:spcAft>
              <a:buClr>
                <a:schemeClr val="dk1"/>
              </a:buClr>
              <a:buSzPts val="1600"/>
              <a:buFont typeface="Arial"/>
              <a:buNone/>
            </a:pPr>
            <a:r>
              <a:rPr b="1" i="0" lang="en-US" sz="1600" u="none" cap="none" strike="noStrike">
                <a:solidFill>
                  <a:schemeClr val="dk1"/>
                </a:solidFill>
                <a:latin typeface="Arial"/>
                <a:ea typeface="Arial"/>
                <a:cs typeface="Arial"/>
                <a:sym typeface="Arial"/>
              </a:rPr>
              <a:t>2</a:t>
            </a:r>
            <a:r>
              <a:rPr b="1" lang="en-US" sz="1600">
                <a:solidFill>
                  <a:schemeClr val="dk1"/>
                </a:solidFill>
              </a:rPr>
              <a:t>7</a:t>
            </a:r>
            <a:r>
              <a:rPr b="1" i="0" lang="en-US" sz="1600" u="none" cap="none" strike="noStrike">
                <a:solidFill>
                  <a:schemeClr val="dk1"/>
                </a:solidFill>
                <a:latin typeface="Arial"/>
                <a:ea typeface="Arial"/>
                <a:cs typeface="Arial"/>
                <a:sym typeface="Arial"/>
              </a:rPr>
              <a:t>% of visits</a:t>
            </a:r>
            <a:endParaRPr/>
          </a:p>
        </p:txBody>
      </p:sp>
      <p:sp>
        <p:nvSpPr>
          <p:cNvPr id="164" name="Google Shape;164;g2087805751c_0_124"/>
          <p:cNvSpPr/>
          <p:nvPr/>
        </p:nvSpPr>
        <p:spPr>
          <a:xfrm>
            <a:off x="273784" y="3886200"/>
            <a:ext cx="1413600" cy="584100"/>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800" u="none" cap="none" strike="noStrike">
                <a:solidFill>
                  <a:schemeClr val="dk1"/>
                </a:solidFill>
                <a:latin typeface="Calibri"/>
                <a:ea typeface="Calibri"/>
                <a:cs typeface="Calibri"/>
                <a:sym typeface="Calibri"/>
              </a:rPr>
              <a:t>RFM DATA</a:t>
            </a:r>
            <a:endParaRPr>
              <a:solidFill>
                <a:schemeClr val="dk1"/>
              </a:solidFill>
            </a:endParaRPr>
          </a:p>
        </p:txBody>
      </p:sp>
      <p:sp>
        <p:nvSpPr>
          <p:cNvPr id="165" name="Google Shape;165;g2087805751c_0_124"/>
          <p:cNvSpPr/>
          <p:nvPr/>
        </p:nvSpPr>
        <p:spPr>
          <a:xfrm>
            <a:off x="273771" y="5411788"/>
            <a:ext cx="1413600" cy="584100"/>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800" u="none" cap="none" strike="noStrike">
                <a:solidFill>
                  <a:schemeClr val="dk1"/>
                </a:solidFill>
                <a:latin typeface="Calibri"/>
                <a:ea typeface="Calibri"/>
                <a:cs typeface="Calibri"/>
                <a:sym typeface="Calibri"/>
              </a:rPr>
              <a:t>RESEARCH  DATA</a:t>
            </a:r>
            <a:endParaRPr>
              <a:solidFill>
                <a:schemeClr val="dk1"/>
              </a:solidFill>
            </a:endParaRPr>
          </a:p>
        </p:txBody>
      </p:sp>
      <p:sp>
        <p:nvSpPr>
          <p:cNvPr id="166" name="Google Shape;166;g2087805751c_0_124"/>
          <p:cNvSpPr/>
          <p:nvPr/>
        </p:nvSpPr>
        <p:spPr>
          <a:xfrm>
            <a:off x="332500" y="328850"/>
            <a:ext cx="11239406" cy="584100"/>
          </a:xfrm>
          <a:prstGeom prst="rect">
            <a:avLst/>
          </a:prstGeom>
        </p:spPr>
        <p:txBody>
          <a:bodyPr>
            <a:prstTxWarp prst="textPlain"/>
          </a:bodyPr>
          <a:lstStyle/>
          <a:p>
            <a:pPr lvl="0" algn="ctr"/>
            <a:r>
              <a:rPr b="0" i="0">
                <a:ln cap="flat" cmpd="sng" w="9525">
                  <a:solidFill>
                    <a:schemeClr val="lt1"/>
                  </a:solidFill>
                  <a:prstDash val="solid"/>
                  <a:round/>
                  <a:headEnd len="sm" w="sm" type="none"/>
                  <a:tailEnd len="sm" w="sm" type="none"/>
                </a:ln>
                <a:solidFill>
                  <a:schemeClr val="dk1"/>
                </a:solidFill>
                <a:latin typeface="Arial"/>
              </a:rPr>
              <a:t>Converting Visits to a Discrete Number of Customers</a:t>
            </a:r>
          </a:p>
        </p:txBody>
      </p:sp>
      <p:pic>
        <p:nvPicPr>
          <p:cNvPr id="167" name="Google Shape;167;g2087805751c_0_124"/>
          <p:cNvPicPr preferRelativeResize="0"/>
          <p:nvPr/>
        </p:nvPicPr>
        <p:blipFill>
          <a:blip r:embed="rId3">
            <a:alphaModFix/>
          </a:blip>
          <a:stretch>
            <a:fillRect/>
          </a:stretch>
        </p:blipFill>
        <p:spPr>
          <a:xfrm flipH="1">
            <a:off x="631147" y="1974698"/>
            <a:ext cx="1114965" cy="970013"/>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3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3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3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4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4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4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4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4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4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5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5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5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5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5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5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4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5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5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5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5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6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6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6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6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64"/>
                                        </p:tgtEl>
                                        <p:attrNameLst>
                                          <p:attrName>style.visibility</p:attrName>
                                        </p:attrNameLst>
                                      </p:cBhvr>
                                      <p:to>
                                        <p:strVal val="visible"/>
                                      </p:to>
                                    </p:set>
                                  </p:childTnLst>
                                </p:cTn>
                              </p:par>
                            </p:childTnLst>
                          </p:cTn>
                        </p:par>
                        <p:par>
                          <p:cTn fill="hold">
                            <p:stCondLst>
                              <p:cond delay="1"/>
                            </p:stCondLst>
                            <p:childTnLst>
                              <p:par>
                                <p:cTn fill="hold" nodeType="afterEffect" presetClass="entr" presetID="10" presetSubtype="0">
                                  <p:stCondLst>
                                    <p:cond delay="0"/>
                                  </p:stCondLst>
                                  <p:childTnLst>
                                    <p:set>
                                      <p:cBhvr>
                                        <p:cTn dur="1" fill="hold">
                                          <p:stCondLst>
                                            <p:cond delay="0"/>
                                          </p:stCondLst>
                                        </p:cTn>
                                        <p:tgtEl>
                                          <p:spTgt spid="167"/>
                                        </p:tgtEl>
                                        <p:attrNameLst>
                                          <p:attrName>style.visibility</p:attrName>
                                        </p:attrNameLst>
                                      </p:cBhvr>
                                      <p:to>
                                        <p:strVal val="visible"/>
                                      </p:to>
                                    </p:set>
                                    <p:animEffect filter="fade" transition="in">
                                      <p:cBhvr>
                                        <p:cTn dur="1000"/>
                                        <p:tgtEl>
                                          <p:spTgt spid="16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71" name="Shape 171"/>
        <p:cNvGrpSpPr/>
        <p:nvPr/>
      </p:nvGrpSpPr>
      <p:grpSpPr>
        <a:xfrm>
          <a:off x="0" y="0"/>
          <a:ext cx="0" cy="0"/>
          <a:chOff x="0" y="0"/>
          <a:chExt cx="0" cy="0"/>
        </a:xfrm>
      </p:grpSpPr>
      <p:graphicFrame>
        <p:nvGraphicFramePr>
          <p:cNvPr id="172" name="Google Shape;172;p13"/>
          <p:cNvGraphicFramePr/>
          <p:nvPr/>
        </p:nvGraphicFramePr>
        <p:xfrm>
          <a:off x="2017713" y="1119189"/>
          <a:ext cx="3000000" cy="3000000"/>
        </p:xfrm>
        <a:graphic>
          <a:graphicData uri="http://schemas.openxmlformats.org/drawingml/2006/table">
            <a:tbl>
              <a:tblPr bandRow="1" firstRow="1">
                <a:noFill/>
                <a:tableStyleId>{F85CB4DE-BEEE-4736-A9C8-5381037EDB25}</a:tableStyleId>
              </a:tblPr>
              <a:tblGrid>
                <a:gridCol w="1258625"/>
                <a:gridCol w="1085500"/>
                <a:gridCol w="1257675"/>
                <a:gridCol w="1055675"/>
                <a:gridCol w="1144125"/>
                <a:gridCol w="1144125"/>
                <a:gridCol w="1214000"/>
              </a:tblGrid>
              <a:tr h="1038175">
                <a:tc>
                  <a:txBody>
                    <a:bodyPr/>
                    <a:lstStyle/>
                    <a:p>
                      <a:pPr indent="0" lvl="0" marL="0" marR="0" rtl="0" algn="ctr">
                        <a:lnSpc>
                          <a:spcPct val="100000"/>
                        </a:lnSpc>
                        <a:spcBef>
                          <a:spcPts val="0"/>
                        </a:spcBef>
                        <a:spcAft>
                          <a:spcPts val="0"/>
                        </a:spcAft>
                        <a:buClr>
                          <a:srgbClr val="000000"/>
                        </a:buClr>
                        <a:buSzPts val="1600"/>
                        <a:buFont typeface="Arial"/>
                        <a:buNone/>
                      </a:pPr>
                      <a:r>
                        <a:rPr lang="en-US" sz="1600" u="none" cap="none" strike="noStrike">
                          <a:solidFill>
                            <a:srgbClr val="000000"/>
                          </a:solidFill>
                          <a:latin typeface="Arial"/>
                          <a:ea typeface="Arial"/>
                          <a:cs typeface="Arial"/>
                          <a:sym typeface="Arial"/>
                        </a:rPr>
                        <a:t>Categories of Visitors</a:t>
                      </a:r>
                      <a:endParaRPr sz="1400" u="none" cap="none" strike="noStrike">
                        <a:solidFill>
                          <a:srgbClr val="000000"/>
                        </a:solidFill>
                        <a:latin typeface="Arial"/>
                        <a:ea typeface="Arial"/>
                        <a:cs typeface="Arial"/>
                        <a:sym typeface="Arial"/>
                      </a:endParaRPr>
                    </a:p>
                  </a:txBody>
                  <a:tcPr marT="45725" marB="45725" marR="91450" marL="91450" anchor="ctr">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rgbClr val="B6D7A8"/>
                    </a:solidFill>
                  </a:tcPr>
                </a:tc>
                <a:tc>
                  <a:txBody>
                    <a:bodyPr/>
                    <a:lstStyle/>
                    <a:p>
                      <a:pPr indent="0" lvl="0" marL="0" marR="0" rtl="0" algn="ctr">
                        <a:lnSpc>
                          <a:spcPct val="100000"/>
                        </a:lnSpc>
                        <a:spcBef>
                          <a:spcPts val="0"/>
                        </a:spcBef>
                        <a:spcAft>
                          <a:spcPts val="0"/>
                        </a:spcAft>
                        <a:buClr>
                          <a:srgbClr val="000000"/>
                        </a:buClr>
                        <a:buSzPts val="1600"/>
                        <a:buFont typeface="Arial"/>
                        <a:buNone/>
                      </a:pPr>
                      <a:r>
                        <a:rPr lang="en-US" sz="1600" u="none" cap="none" strike="noStrike">
                          <a:solidFill>
                            <a:srgbClr val="000000"/>
                          </a:solidFill>
                          <a:latin typeface="Arial"/>
                          <a:ea typeface="Arial"/>
                          <a:cs typeface="Arial"/>
                          <a:sym typeface="Arial"/>
                        </a:rPr>
                        <a:t>% of Visits By Category</a:t>
                      </a:r>
                      <a:endParaRPr sz="1400" u="none" cap="none" strike="noStrike">
                        <a:solidFill>
                          <a:srgbClr val="000000"/>
                        </a:solidFill>
                        <a:latin typeface="Arial"/>
                        <a:ea typeface="Arial"/>
                        <a:cs typeface="Arial"/>
                        <a:sym typeface="Arial"/>
                      </a:endParaRPr>
                    </a:p>
                  </a:txBody>
                  <a:tcPr marT="45725" marB="45725" marR="91450" marL="91450" anchor="ctr">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rgbClr val="B6D7A8"/>
                    </a:solidFill>
                  </a:tcPr>
                </a:tc>
                <a:tc>
                  <a:txBody>
                    <a:bodyPr/>
                    <a:lstStyle/>
                    <a:p>
                      <a:pPr indent="0" lvl="0" marL="0" marR="0" rtl="0" algn="ctr">
                        <a:lnSpc>
                          <a:spcPct val="100000"/>
                        </a:lnSpc>
                        <a:spcBef>
                          <a:spcPts val="0"/>
                        </a:spcBef>
                        <a:spcAft>
                          <a:spcPts val="0"/>
                        </a:spcAft>
                        <a:buClr>
                          <a:srgbClr val="000000"/>
                        </a:buClr>
                        <a:buSzPts val="1600"/>
                        <a:buFont typeface="Arial"/>
                        <a:buNone/>
                      </a:pPr>
                      <a:r>
                        <a:rPr lang="en-US" sz="1600" u="none" cap="none" strike="noStrike">
                          <a:solidFill>
                            <a:srgbClr val="000000"/>
                          </a:solidFill>
                          <a:latin typeface="Arial"/>
                          <a:ea typeface="Arial"/>
                          <a:cs typeface="Arial"/>
                          <a:sym typeface="Arial"/>
                        </a:rPr>
                        <a:t>Frequency Per </a:t>
                      </a:r>
                      <a:br>
                        <a:rPr lang="en-US" sz="1600" u="none" cap="none" strike="noStrike">
                          <a:solidFill>
                            <a:srgbClr val="000000"/>
                          </a:solidFill>
                          <a:latin typeface="Arial"/>
                          <a:ea typeface="Arial"/>
                          <a:cs typeface="Arial"/>
                          <a:sym typeface="Arial"/>
                        </a:rPr>
                      </a:br>
                      <a:r>
                        <a:rPr lang="en-US" sz="1600" u="none" cap="none" strike="noStrike">
                          <a:solidFill>
                            <a:srgbClr val="000000"/>
                          </a:solidFill>
                          <a:latin typeface="Arial"/>
                          <a:ea typeface="Arial"/>
                          <a:cs typeface="Arial"/>
                          <a:sym typeface="Arial"/>
                        </a:rPr>
                        <a:t>Year</a:t>
                      </a:r>
                      <a:endParaRPr sz="1400" u="none" cap="none" strike="noStrike">
                        <a:solidFill>
                          <a:srgbClr val="000000"/>
                        </a:solidFill>
                        <a:latin typeface="Arial"/>
                        <a:ea typeface="Arial"/>
                        <a:cs typeface="Arial"/>
                        <a:sym typeface="Arial"/>
                      </a:endParaRPr>
                    </a:p>
                  </a:txBody>
                  <a:tcPr marT="45725" marB="45725" marR="91450" marL="91450" anchor="ctr">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rgbClr val="B6D7A8"/>
                    </a:solidFill>
                  </a:tcPr>
                </a:tc>
                <a:tc>
                  <a:txBody>
                    <a:bodyPr/>
                    <a:lstStyle/>
                    <a:p>
                      <a:pPr indent="0" lvl="0" marL="0" marR="0" rtl="0" algn="ctr">
                        <a:lnSpc>
                          <a:spcPct val="100000"/>
                        </a:lnSpc>
                        <a:spcBef>
                          <a:spcPts val="0"/>
                        </a:spcBef>
                        <a:spcAft>
                          <a:spcPts val="0"/>
                        </a:spcAft>
                        <a:buClr>
                          <a:schemeClr val="dk1"/>
                        </a:buClr>
                        <a:buSzPts val="1400"/>
                        <a:buFont typeface="Calibri"/>
                        <a:buNone/>
                      </a:pPr>
                      <a:r>
                        <a:rPr lang="en-US" sz="1400" u="none" cap="none" strike="noStrike">
                          <a:solidFill>
                            <a:srgbClr val="000000"/>
                          </a:solidFill>
                          <a:latin typeface="Arial"/>
                          <a:ea typeface="Arial"/>
                          <a:cs typeface="Arial"/>
                          <a:sym typeface="Arial"/>
                        </a:rPr>
                        <a:t># </a:t>
                      </a:r>
                      <a:br>
                        <a:rPr lang="en-US" sz="1400" u="none" cap="none" strike="noStrike">
                          <a:solidFill>
                            <a:srgbClr val="000000"/>
                          </a:solidFill>
                          <a:latin typeface="Arial"/>
                          <a:ea typeface="Arial"/>
                          <a:cs typeface="Arial"/>
                          <a:sym typeface="Arial"/>
                        </a:rPr>
                      </a:br>
                      <a:r>
                        <a:rPr lang="en-US" sz="1400" u="none" cap="none" strike="noStrike">
                          <a:solidFill>
                            <a:srgbClr val="000000"/>
                          </a:solidFill>
                          <a:latin typeface="Arial"/>
                          <a:ea typeface="Arial"/>
                          <a:cs typeface="Arial"/>
                          <a:sym typeface="Arial"/>
                        </a:rPr>
                        <a:t>of Visits</a:t>
                      </a:r>
                      <a:br>
                        <a:rPr lang="en-US" sz="1400" u="none" cap="none" strike="noStrike">
                          <a:solidFill>
                            <a:srgbClr val="000000"/>
                          </a:solidFill>
                          <a:latin typeface="Arial"/>
                          <a:ea typeface="Arial"/>
                          <a:cs typeface="Arial"/>
                          <a:sym typeface="Arial"/>
                        </a:rPr>
                      </a:br>
                      <a:r>
                        <a:rPr lang="en-US" sz="1400" u="none" cap="none" strike="noStrike">
                          <a:solidFill>
                            <a:srgbClr val="000000"/>
                          </a:solidFill>
                          <a:latin typeface="Arial"/>
                          <a:ea typeface="Arial"/>
                          <a:cs typeface="Arial"/>
                          <a:sym typeface="Arial"/>
                        </a:rPr>
                        <a:t>by Category</a:t>
                      </a:r>
                      <a:endParaRPr i="1" sz="1400" u="none" cap="none" strike="noStrike">
                        <a:solidFill>
                          <a:srgbClr val="000000"/>
                        </a:solidFill>
                        <a:latin typeface="Arial"/>
                        <a:ea typeface="Arial"/>
                        <a:cs typeface="Arial"/>
                        <a:sym typeface="Arial"/>
                      </a:endParaRPr>
                    </a:p>
                  </a:txBody>
                  <a:tcPr marT="45725" marB="45725" marR="91450" marL="91450" anchor="ctr">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rgbClr val="B6D7A8"/>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solidFill>
                            <a:srgbClr val="000000"/>
                          </a:solidFill>
                          <a:latin typeface="Arial"/>
                          <a:ea typeface="Arial"/>
                          <a:cs typeface="Arial"/>
                          <a:sym typeface="Arial"/>
                        </a:rPr>
                        <a:t># of Customers by Category</a:t>
                      </a:r>
                      <a:endParaRPr i="1" sz="1400" u="none" cap="none" strike="noStrike">
                        <a:solidFill>
                          <a:srgbClr val="000000"/>
                        </a:solidFill>
                        <a:latin typeface="Arial"/>
                        <a:ea typeface="Arial"/>
                        <a:cs typeface="Arial"/>
                        <a:sym typeface="Arial"/>
                      </a:endParaRPr>
                    </a:p>
                  </a:txBody>
                  <a:tcPr marT="45725" marB="45725" marR="91450" marL="91450" anchor="ctr">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rgbClr val="B6D7A8"/>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solidFill>
                            <a:srgbClr val="000000"/>
                          </a:solidFill>
                          <a:latin typeface="Arial"/>
                          <a:ea typeface="Arial"/>
                          <a:cs typeface="Arial"/>
                          <a:sym typeface="Arial"/>
                        </a:rPr>
                        <a:t>Avg $ spend per visit</a:t>
                      </a:r>
                      <a:endParaRPr i="1" sz="1400" u="none" cap="none" strike="noStrike">
                        <a:solidFill>
                          <a:srgbClr val="000000"/>
                        </a:solidFill>
                        <a:latin typeface="Arial"/>
                        <a:ea typeface="Arial"/>
                        <a:cs typeface="Arial"/>
                        <a:sym typeface="Arial"/>
                      </a:endParaRPr>
                    </a:p>
                  </a:txBody>
                  <a:tcPr marT="45725" marB="45725" marR="91450" marL="91450" anchor="ctr">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rgbClr val="B6D7A8"/>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solidFill>
                            <a:srgbClr val="000000"/>
                          </a:solidFill>
                          <a:latin typeface="Arial"/>
                          <a:ea typeface="Arial"/>
                          <a:cs typeface="Arial"/>
                          <a:sym typeface="Arial"/>
                        </a:rPr>
                        <a:t>Total Spend per Category</a:t>
                      </a:r>
                      <a:endParaRPr i="1" sz="1400" u="none" cap="none" strike="noStrike">
                        <a:solidFill>
                          <a:srgbClr val="000000"/>
                        </a:solidFill>
                        <a:latin typeface="Arial"/>
                        <a:ea typeface="Arial"/>
                        <a:cs typeface="Arial"/>
                        <a:sym typeface="Arial"/>
                      </a:endParaRPr>
                    </a:p>
                  </a:txBody>
                  <a:tcPr marT="45725" marB="45725" marR="91450" marL="91450" anchor="ctr">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rgbClr val="B6D7A8"/>
                    </a:solidFill>
                  </a:tcPr>
                </a:tc>
              </a:tr>
              <a:tr h="692150">
                <a:tc>
                  <a:txBody>
                    <a:bodyPr/>
                    <a:lstStyle/>
                    <a:p>
                      <a:pPr indent="0" lvl="0" marL="0" marR="0" rtl="0" algn="ctr">
                        <a:lnSpc>
                          <a:spcPct val="100000"/>
                        </a:lnSpc>
                        <a:spcBef>
                          <a:spcPts val="0"/>
                        </a:spcBef>
                        <a:spcAft>
                          <a:spcPts val="0"/>
                        </a:spcAft>
                        <a:buClr>
                          <a:srgbClr val="000000"/>
                        </a:buClr>
                        <a:buSzPts val="1600"/>
                        <a:buFont typeface="Arial"/>
                        <a:buNone/>
                      </a:pPr>
                      <a:r>
                        <a:rPr lang="en-US" sz="1600" u="none" cap="none" strike="noStrike">
                          <a:solidFill>
                            <a:srgbClr val="000000"/>
                          </a:solidFill>
                          <a:latin typeface="Arial"/>
                          <a:ea typeface="Arial"/>
                          <a:cs typeface="Arial"/>
                          <a:sym typeface="Arial"/>
                        </a:rPr>
                        <a:t>Loyalists</a:t>
                      </a:r>
                      <a:endParaRPr sz="1400" u="none" cap="none" strike="noStrike">
                        <a:solidFill>
                          <a:srgbClr val="000000"/>
                        </a:solidFill>
                        <a:latin typeface="Arial"/>
                        <a:ea typeface="Arial"/>
                        <a:cs typeface="Arial"/>
                        <a:sym typeface="Arial"/>
                      </a:endParaRPr>
                    </a:p>
                  </a:txBody>
                  <a:tcPr marT="45725" marB="45725" marR="91450" marL="91450" anchor="ctr">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rgbClr val="93C47D"/>
                    </a:solidFill>
                  </a:tcPr>
                </a:tc>
                <a:tc>
                  <a:txBody>
                    <a:bodyPr/>
                    <a:lstStyle/>
                    <a:p>
                      <a:pPr indent="0" lvl="0" marL="0" marR="0" rtl="0" algn="ctr">
                        <a:lnSpc>
                          <a:spcPct val="100000"/>
                        </a:lnSpc>
                        <a:spcBef>
                          <a:spcPts val="0"/>
                        </a:spcBef>
                        <a:spcAft>
                          <a:spcPts val="0"/>
                        </a:spcAft>
                        <a:buClr>
                          <a:srgbClr val="000000"/>
                        </a:buClr>
                        <a:buSzPts val="1600"/>
                        <a:buFont typeface="Arial"/>
                        <a:buNone/>
                      </a:pPr>
                      <a:r>
                        <a:rPr lang="en-US" sz="1600" u="none" cap="none" strike="noStrike">
                          <a:solidFill>
                            <a:srgbClr val="000000"/>
                          </a:solidFill>
                          <a:latin typeface="Arial"/>
                          <a:ea typeface="Arial"/>
                          <a:cs typeface="Arial"/>
                          <a:sym typeface="Arial"/>
                        </a:rPr>
                        <a:t>15%</a:t>
                      </a:r>
                      <a:endParaRPr sz="1600" u="none" cap="none" strike="noStrike">
                        <a:solidFill>
                          <a:srgbClr val="000000"/>
                        </a:solidFill>
                        <a:latin typeface="Arial"/>
                        <a:ea typeface="Arial"/>
                        <a:cs typeface="Arial"/>
                        <a:sym typeface="Arial"/>
                      </a:endParaRPr>
                    </a:p>
                  </a:txBody>
                  <a:tcPr marT="45725" marB="45725" marR="91450" marL="91450" anchor="ctr">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rgbClr val="93C47D"/>
                    </a:solidFill>
                  </a:tcPr>
                </a:tc>
                <a:tc>
                  <a:txBody>
                    <a:bodyPr/>
                    <a:lstStyle/>
                    <a:p>
                      <a:pPr indent="0" lvl="0" marL="0" marR="0" rtl="0" algn="ctr">
                        <a:lnSpc>
                          <a:spcPct val="100000"/>
                        </a:lnSpc>
                        <a:spcBef>
                          <a:spcPts val="0"/>
                        </a:spcBef>
                        <a:spcAft>
                          <a:spcPts val="0"/>
                        </a:spcAft>
                        <a:buClr>
                          <a:srgbClr val="000000"/>
                        </a:buClr>
                        <a:buSzPts val="1600"/>
                        <a:buFont typeface="Arial"/>
                        <a:buNone/>
                      </a:pPr>
                      <a:r>
                        <a:rPr lang="en-US" sz="1600" u="none" cap="none" strike="noStrike">
                          <a:solidFill>
                            <a:srgbClr val="000000"/>
                          </a:solidFill>
                          <a:latin typeface="Arial"/>
                          <a:ea typeface="Arial"/>
                          <a:cs typeface="Arial"/>
                          <a:sym typeface="Arial"/>
                        </a:rPr>
                        <a:t>36</a:t>
                      </a:r>
                      <a:endParaRPr sz="1600" u="none" cap="none" strike="noStrike">
                        <a:solidFill>
                          <a:srgbClr val="000000"/>
                        </a:solidFill>
                        <a:latin typeface="Arial"/>
                        <a:ea typeface="Arial"/>
                        <a:cs typeface="Arial"/>
                        <a:sym typeface="Arial"/>
                      </a:endParaRPr>
                    </a:p>
                  </a:txBody>
                  <a:tcPr marT="45725" marB="45725" marR="91450" marL="91450" anchor="ctr">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rgbClr val="93C47D"/>
                    </a:solidFill>
                  </a:tcPr>
                </a:tc>
                <a:tc>
                  <a:txBody>
                    <a:bodyPr/>
                    <a:lstStyle/>
                    <a:p>
                      <a:pPr indent="0" lvl="0" marL="0" marR="0" rtl="0" algn="ctr">
                        <a:lnSpc>
                          <a:spcPct val="100000"/>
                        </a:lnSpc>
                        <a:spcBef>
                          <a:spcPts val="0"/>
                        </a:spcBef>
                        <a:spcAft>
                          <a:spcPts val="0"/>
                        </a:spcAft>
                        <a:buClr>
                          <a:srgbClr val="000000"/>
                        </a:buClr>
                        <a:buSzPts val="1600"/>
                        <a:buFont typeface="Arial"/>
                        <a:buNone/>
                      </a:pPr>
                      <a:r>
                        <a:rPr lang="en-US" sz="1600">
                          <a:solidFill>
                            <a:srgbClr val="000000"/>
                          </a:solidFill>
                          <a:latin typeface="Arial"/>
                          <a:ea typeface="Arial"/>
                          <a:cs typeface="Arial"/>
                          <a:sym typeface="Arial"/>
                        </a:rPr>
                        <a:t>13,697</a:t>
                      </a:r>
                      <a:endParaRPr sz="1600" u="none" cap="none" strike="noStrike">
                        <a:solidFill>
                          <a:srgbClr val="000000"/>
                        </a:solidFill>
                        <a:latin typeface="Arial"/>
                        <a:ea typeface="Arial"/>
                        <a:cs typeface="Arial"/>
                        <a:sym typeface="Arial"/>
                      </a:endParaRPr>
                    </a:p>
                  </a:txBody>
                  <a:tcPr marT="45725" marB="45725" marR="91450" marL="91450" anchor="ctr">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rgbClr val="93C47D"/>
                    </a:solidFill>
                  </a:tcPr>
                </a:tc>
                <a:tc>
                  <a:txBody>
                    <a:bodyPr/>
                    <a:lstStyle/>
                    <a:p>
                      <a:pPr indent="0" lvl="0" marL="0" marR="0" rtl="0" algn="ctr">
                        <a:lnSpc>
                          <a:spcPct val="100000"/>
                        </a:lnSpc>
                        <a:spcBef>
                          <a:spcPts val="0"/>
                        </a:spcBef>
                        <a:spcAft>
                          <a:spcPts val="0"/>
                        </a:spcAft>
                        <a:buClr>
                          <a:srgbClr val="000000"/>
                        </a:buClr>
                        <a:buSzPts val="1600"/>
                        <a:buFont typeface="Arial"/>
                        <a:buNone/>
                      </a:pPr>
                      <a:r>
                        <a:rPr lang="en-US" sz="1600">
                          <a:solidFill>
                            <a:srgbClr val="000000"/>
                          </a:solidFill>
                          <a:latin typeface="Arial"/>
                          <a:ea typeface="Arial"/>
                          <a:cs typeface="Arial"/>
                          <a:sym typeface="Arial"/>
                        </a:rPr>
                        <a:t>381</a:t>
                      </a:r>
                      <a:endParaRPr sz="1600" u="none" cap="none" strike="noStrike">
                        <a:solidFill>
                          <a:srgbClr val="000000"/>
                        </a:solidFill>
                        <a:latin typeface="Arial"/>
                        <a:ea typeface="Arial"/>
                        <a:cs typeface="Arial"/>
                        <a:sym typeface="Arial"/>
                      </a:endParaRPr>
                    </a:p>
                  </a:txBody>
                  <a:tcPr marT="45725" marB="45725" marR="91450" marL="91450" anchor="ctr">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rgbClr val="93C47D"/>
                    </a:solidFill>
                  </a:tcPr>
                </a:tc>
                <a:tc>
                  <a:txBody>
                    <a:bodyPr/>
                    <a:lstStyle/>
                    <a:p>
                      <a:pPr indent="0" lvl="0" marL="0" marR="0" rtl="0" algn="ctr">
                        <a:lnSpc>
                          <a:spcPct val="100000"/>
                        </a:lnSpc>
                        <a:spcBef>
                          <a:spcPts val="0"/>
                        </a:spcBef>
                        <a:spcAft>
                          <a:spcPts val="0"/>
                        </a:spcAft>
                        <a:buClr>
                          <a:srgbClr val="000000"/>
                        </a:buClr>
                        <a:buSzPts val="1600"/>
                        <a:buFont typeface="Arial"/>
                        <a:buNone/>
                      </a:pPr>
                      <a:r>
                        <a:rPr lang="en-US" sz="1600" u="none" cap="none" strike="noStrike">
                          <a:solidFill>
                            <a:srgbClr val="000000"/>
                          </a:solidFill>
                          <a:latin typeface="Arial"/>
                          <a:ea typeface="Arial"/>
                          <a:cs typeface="Arial"/>
                          <a:sym typeface="Arial"/>
                        </a:rPr>
                        <a:t>$17</a:t>
                      </a:r>
                      <a:endParaRPr sz="1600" u="none" cap="none" strike="noStrike">
                        <a:solidFill>
                          <a:srgbClr val="000000"/>
                        </a:solidFill>
                        <a:latin typeface="Arial"/>
                        <a:ea typeface="Arial"/>
                        <a:cs typeface="Arial"/>
                        <a:sym typeface="Arial"/>
                      </a:endParaRPr>
                    </a:p>
                  </a:txBody>
                  <a:tcPr marT="45725" marB="45725" marR="91450" marL="91450" anchor="ctr">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rgbClr val="93C47D"/>
                    </a:solidFill>
                  </a:tcPr>
                </a:tc>
                <a:tc>
                  <a:txBody>
                    <a:bodyPr/>
                    <a:lstStyle/>
                    <a:p>
                      <a:pPr indent="0" lvl="0" marL="0" marR="0" rtl="0" algn="ctr">
                        <a:lnSpc>
                          <a:spcPct val="100000"/>
                        </a:lnSpc>
                        <a:spcBef>
                          <a:spcPts val="0"/>
                        </a:spcBef>
                        <a:spcAft>
                          <a:spcPts val="0"/>
                        </a:spcAft>
                        <a:buClr>
                          <a:srgbClr val="000000"/>
                        </a:buClr>
                        <a:buSzPts val="1600"/>
                        <a:buFont typeface="Arial"/>
                        <a:buNone/>
                      </a:pPr>
                      <a:r>
                        <a:rPr lang="en-US" sz="1600">
                          <a:solidFill>
                            <a:srgbClr val="000000"/>
                          </a:solidFill>
                          <a:latin typeface="Arial"/>
                          <a:ea typeface="Arial"/>
                          <a:cs typeface="Arial"/>
                          <a:sym typeface="Arial"/>
                        </a:rPr>
                        <a:t>$232,849</a:t>
                      </a:r>
                      <a:endParaRPr sz="1600" u="none" cap="none" strike="noStrike">
                        <a:solidFill>
                          <a:srgbClr val="000000"/>
                        </a:solidFill>
                        <a:latin typeface="Arial"/>
                        <a:ea typeface="Arial"/>
                        <a:cs typeface="Arial"/>
                        <a:sym typeface="Arial"/>
                      </a:endParaRPr>
                    </a:p>
                  </a:txBody>
                  <a:tcPr marT="45725" marB="45725" marR="91450" marL="91450" anchor="ctr">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rgbClr val="93C47D"/>
                    </a:solidFill>
                  </a:tcPr>
                </a:tc>
              </a:tr>
              <a:tr h="692150">
                <a:tc>
                  <a:txBody>
                    <a:bodyPr/>
                    <a:lstStyle/>
                    <a:p>
                      <a:pPr indent="0" lvl="0" marL="0" marR="0" rtl="0" algn="ctr">
                        <a:lnSpc>
                          <a:spcPct val="100000"/>
                        </a:lnSpc>
                        <a:spcBef>
                          <a:spcPts val="0"/>
                        </a:spcBef>
                        <a:spcAft>
                          <a:spcPts val="0"/>
                        </a:spcAft>
                        <a:buClr>
                          <a:srgbClr val="000000"/>
                        </a:buClr>
                        <a:buSzPts val="1600"/>
                        <a:buFont typeface="Arial"/>
                        <a:buNone/>
                      </a:pPr>
                      <a:r>
                        <a:rPr lang="en-US" sz="1600" u="none" cap="none" strike="noStrike">
                          <a:solidFill>
                            <a:srgbClr val="000000"/>
                          </a:solidFill>
                          <a:latin typeface="Arial"/>
                          <a:ea typeface="Arial"/>
                          <a:cs typeface="Arial"/>
                          <a:sym typeface="Arial"/>
                        </a:rPr>
                        <a:t>Regulars</a:t>
                      </a:r>
                      <a:endParaRPr sz="1400" u="none" cap="none" strike="noStrike">
                        <a:solidFill>
                          <a:srgbClr val="000000"/>
                        </a:solidFill>
                        <a:latin typeface="Arial"/>
                        <a:ea typeface="Arial"/>
                        <a:cs typeface="Arial"/>
                        <a:sym typeface="Arial"/>
                      </a:endParaRPr>
                    </a:p>
                  </a:txBody>
                  <a:tcPr marT="45725" marB="45725" marR="91450" marL="91450" anchor="ctr">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rgbClr val="93C47D"/>
                    </a:solidFill>
                  </a:tcPr>
                </a:tc>
                <a:tc>
                  <a:txBody>
                    <a:bodyPr/>
                    <a:lstStyle/>
                    <a:p>
                      <a:pPr indent="0" lvl="0" marL="0" marR="0" rtl="0" algn="ctr">
                        <a:lnSpc>
                          <a:spcPct val="100000"/>
                        </a:lnSpc>
                        <a:spcBef>
                          <a:spcPts val="0"/>
                        </a:spcBef>
                        <a:spcAft>
                          <a:spcPts val="0"/>
                        </a:spcAft>
                        <a:buClr>
                          <a:srgbClr val="000000"/>
                        </a:buClr>
                        <a:buSzPts val="1600"/>
                        <a:buFont typeface="Arial"/>
                        <a:buNone/>
                      </a:pPr>
                      <a:r>
                        <a:rPr lang="en-US" sz="1600" u="none" cap="none" strike="noStrike">
                          <a:solidFill>
                            <a:srgbClr val="000000"/>
                          </a:solidFill>
                          <a:latin typeface="Arial"/>
                          <a:ea typeface="Arial"/>
                          <a:cs typeface="Arial"/>
                          <a:sym typeface="Arial"/>
                        </a:rPr>
                        <a:t>27%</a:t>
                      </a:r>
                      <a:endParaRPr sz="1600" u="none" cap="none" strike="noStrike">
                        <a:solidFill>
                          <a:srgbClr val="000000"/>
                        </a:solidFill>
                        <a:latin typeface="Arial"/>
                        <a:ea typeface="Arial"/>
                        <a:cs typeface="Arial"/>
                        <a:sym typeface="Arial"/>
                      </a:endParaRPr>
                    </a:p>
                  </a:txBody>
                  <a:tcPr marT="45725" marB="45725" marR="91450" marL="91450" anchor="ctr">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rgbClr val="93C47D"/>
                    </a:solidFill>
                  </a:tcPr>
                </a:tc>
                <a:tc>
                  <a:txBody>
                    <a:bodyPr/>
                    <a:lstStyle/>
                    <a:p>
                      <a:pPr indent="0" lvl="0" marL="0" marR="0" rtl="0" algn="ctr">
                        <a:lnSpc>
                          <a:spcPct val="100000"/>
                        </a:lnSpc>
                        <a:spcBef>
                          <a:spcPts val="0"/>
                        </a:spcBef>
                        <a:spcAft>
                          <a:spcPts val="0"/>
                        </a:spcAft>
                        <a:buClr>
                          <a:srgbClr val="000000"/>
                        </a:buClr>
                        <a:buSzPts val="1600"/>
                        <a:buFont typeface="Arial"/>
                        <a:buNone/>
                      </a:pPr>
                      <a:r>
                        <a:rPr lang="en-US" sz="1600" u="none" cap="none" strike="noStrike">
                          <a:solidFill>
                            <a:srgbClr val="000000"/>
                          </a:solidFill>
                          <a:latin typeface="Arial"/>
                          <a:ea typeface="Arial"/>
                          <a:cs typeface="Arial"/>
                          <a:sym typeface="Arial"/>
                        </a:rPr>
                        <a:t>24</a:t>
                      </a:r>
                      <a:endParaRPr sz="1600" u="none" cap="none" strike="noStrike">
                        <a:solidFill>
                          <a:srgbClr val="000000"/>
                        </a:solidFill>
                        <a:latin typeface="Arial"/>
                        <a:ea typeface="Arial"/>
                        <a:cs typeface="Arial"/>
                        <a:sym typeface="Arial"/>
                      </a:endParaRPr>
                    </a:p>
                  </a:txBody>
                  <a:tcPr marT="45725" marB="45725" marR="91450" marL="91450" anchor="ctr">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rgbClr val="93C47D"/>
                    </a:solidFill>
                  </a:tcPr>
                </a:tc>
                <a:tc>
                  <a:txBody>
                    <a:bodyPr/>
                    <a:lstStyle/>
                    <a:p>
                      <a:pPr indent="0" lvl="0" marL="0" marR="0" rtl="0" algn="ctr">
                        <a:lnSpc>
                          <a:spcPct val="100000"/>
                        </a:lnSpc>
                        <a:spcBef>
                          <a:spcPts val="0"/>
                        </a:spcBef>
                        <a:spcAft>
                          <a:spcPts val="0"/>
                        </a:spcAft>
                        <a:buClr>
                          <a:srgbClr val="000000"/>
                        </a:buClr>
                        <a:buSzPts val="1600"/>
                        <a:buFont typeface="Arial"/>
                        <a:buNone/>
                      </a:pPr>
                      <a:r>
                        <a:rPr lang="en-US" sz="1600">
                          <a:solidFill>
                            <a:srgbClr val="000000"/>
                          </a:solidFill>
                          <a:latin typeface="Arial"/>
                          <a:ea typeface="Arial"/>
                          <a:cs typeface="Arial"/>
                          <a:sym typeface="Arial"/>
                        </a:rPr>
                        <a:t>24,654</a:t>
                      </a:r>
                      <a:endParaRPr sz="1600" u="none" cap="none" strike="noStrike">
                        <a:solidFill>
                          <a:srgbClr val="000000"/>
                        </a:solidFill>
                        <a:latin typeface="Arial"/>
                        <a:ea typeface="Arial"/>
                        <a:cs typeface="Arial"/>
                        <a:sym typeface="Arial"/>
                      </a:endParaRPr>
                    </a:p>
                  </a:txBody>
                  <a:tcPr marT="45725" marB="45725" marR="91450" marL="91450" anchor="ctr">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rgbClr val="93C47D"/>
                    </a:solidFill>
                  </a:tcPr>
                </a:tc>
                <a:tc>
                  <a:txBody>
                    <a:bodyPr/>
                    <a:lstStyle/>
                    <a:p>
                      <a:pPr indent="0" lvl="0" marL="0" marR="0" rtl="0" algn="ctr">
                        <a:lnSpc>
                          <a:spcPct val="100000"/>
                        </a:lnSpc>
                        <a:spcBef>
                          <a:spcPts val="0"/>
                        </a:spcBef>
                        <a:spcAft>
                          <a:spcPts val="0"/>
                        </a:spcAft>
                        <a:buClr>
                          <a:srgbClr val="000000"/>
                        </a:buClr>
                        <a:buSzPts val="1600"/>
                        <a:buFont typeface="Arial"/>
                        <a:buNone/>
                      </a:pPr>
                      <a:r>
                        <a:rPr lang="en-US" sz="1600">
                          <a:solidFill>
                            <a:srgbClr val="000000"/>
                          </a:solidFill>
                          <a:latin typeface="Arial"/>
                          <a:ea typeface="Arial"/>
                          <a:cs typeface="Arial"/>
                          <a:sym typeface="Arial"/>
                        </a:rPr>
                        <a:t>1,028</a:t>
                      </a:r>
                      <a:endParaRPr sz="1600" u="none" cap="none" strike="noStrike">
                        <a:solidFill>
                          <a:srgbClr val="000000"/>
                        </a:solidFill>
                        <a:latin typeface="Arial"/>
                        <a:ea typeface="Arial"/>
                        <a:cs typeface="Arial"/>
                        <a:sym typeface="Arial"/>
                      </a:endParaRPr>
                    </a:p>
                  </a:txBody>
                  <a:tcPr marT="45725" marB="45725" marR="91450" marL="91450" anchor="ctr">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rgbClr val="93C47D"/>
                    </a:solidFill>
                  </a:tcPr>
                </a:tc>
                <a:tc>
                  <a:txBody>
                    <a:bodyPr/>
                    <a:lstStyle/>
                    <a:p>
                      <a:pPr indent="0" lvl="0" marL="0" marR="0" rtl="0" algn="ctr">
                        <a:lnSpc>
                          <a:spcPct val="100000"/>
                        </a:lnSpc>
                        <a:spcBef>
                          <a:spcPts val="0"/>
                        </a:spcBef>
                        <a:spcAft>
                          <a:spcPts val="0"/>
                        </a:spcAft>
                        <a:buClr>
                          <a:srgbClr val="000000"/>
                        </a:buClr>
                        <a:buSzPts val="1600"/>
                        <a:buFont typeface="Arial"/>
                        <a:buNone/>
                      </a:pPr>
                      <a:r>
                        <a:rPr lang="en-US" sz="1600" u="none" cap="none" strike="noStrike">
                          <a:solidFill>
                            <a:srgbClr val="000000"/>
                          </a:solidFill>
                          <a:latin typeface="Arial"/>
                          <a:ea typeface="Arial"/>
                          <a:cs typeface="Arial"/>
                          <a:sym typeface="Arial"/>
                        </a:rPr>
                        <a:t>$22</a:t>
                      </a:r>
                      <a:endParaRPr sz="1600" u="none" cap="none" strike="noStrike">
                        <a:solidFill>
                          <a:srgbClr val="000000"/>
                        </a:solidFill>
                        <a:latin typeface="Arial"/>
                        <a:ea typeface="Arial"/>
                        <a:cs typeface="Arial"/>
                        <a:sym typeface="Arial"/>
                      </a:endParaRPr>
                    </a:p>
                  </a:txBody>
                  <a:tcPr marT="45725" marB="45725" marR="91450" marL="91450" anchor="ctr">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rgbClr val="93C47D"/>
                    </a:solidFill>
                  </a:tcPr>
                </a:tc>
                <a:tc>
                  <a:txBody>
                    <a:bodyPr/>
                    <a:lstStyle/>
                    <a:p>
                      <a:pPr indent="0" lvl="0" marL="0" marR="0" rtl="0" algn="ctr">
                        <a:lnSpc>
                          <a:spcPct val="100000"/>
                        </a:lnSpc>
                        <a:spcBef>
                          <a:spcPts val="0"/>
                        </a:spcBef>
                        <a:spcAft>
                          <a:spcPts val="0"/>
                        </a:spcAft>
                        <a:buClr>
                          <a:srgbClr val="000000"/>
                        </a:buClr>
                        <a:buSzPts val="1600"/>
                        <a:buFont typeface="Arial"/>
                        <a:buNone/>
                      </a:pPr>
                      <a:r>
                        <a:rPr lang="en-US" sz="1600" u="none" cap="none" strike="noStrike">
                          <a:solidFill>
                            <a:srgbClr val="000000"/>
                          </a:solidFill>
                          <a:latin typeface="Arial"/>
                          <a:ea typeface="Arial"/>
                          <a:cs typeface="Arial"/>
                          <a:sym typeface="Arial"/>
                        </a:rPr>
                        <a:t>$</a:t>
                      </a:r>
                      <a:r>
                        <a:rPr lang="en-US" sz="1600">
                          <a:solidFill>
                            <a:srgbClr val="000000"/>
                          </a:solidFill>
                          <a:latin typeface="Arial"/>
                          <a:ea typeface="Arial"/>
                          <a:cs typeface="Arial"/>
                          <a:sym typeface="Arial"/>
                        </a:rPr>
                        <a:t>542,388</a:t>
                      </a:r>
                      <a:endParaRPr sz="1600" u="none" cap="none" strike="noStrike">
                        <a:solidFill>
                          <a:srgbClr val="000000"/>
                        </a:solidFill>
                        <a:latin typeface="Arial"/>
                        <a:ea typeface="Arial"/>
                        <a:cs typeface="Arial"/>
                        <a:sym typeface="Arial"/>
                      </a:endParaRPr>
                    </a:p>
                  </a:txBody>
                  <a:tcPr marT="45725" marB="45725" marR="91450" marL="91450" anchor="ctr">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rgbClr val="93C47D"/>
                    </a:solidFill>
                  </a:tcPr>
                </a:tc>
              </a:tr>
              <a:tr h="692150">
                <a:tc>
                  <a:txBody>
                    <a:bodyPr/>
                    <a:lstStyle/>
                    <a:p>
                      <a:pPr indent="0" lvl="0" marL="0" marR="0" rtl="0" algn="ctr">
                        <a:lnSpc>
                          <a:spcPct val="100000"/>
                        </a:lnSpc>
                        <a:spcBef>
                          <a:spcPts val="0"/>
                        </a:spcBef>
                        <a:spcAft>
                          <a:spcPts val="0"/>
                        </a:spcAft>
                        <a:buClr>
                          <a:srgbClr val="000000"/>
                        </a:buClr>
                        <a:buSzPts val="1600"/>
                        <a:buFont typeface="Arial"/>
                        <a:buNone/>
                      </a:pPr>
                      <a:r>
                        <a:rPr lang="en-US" sz="1600" u="none" cap="none" strike="noStrike">
                          <a:solidFill>
                            <a:srgbClr val="000000"/>
                          </a:solidFill>
                          <a:latin typeface="Arial"/>
                          <a:ea typeface="Arial"/>
                          <a:cs typeface="Arial"/>
                          <a:sym typeface="Arial"/>
                        </a:rPr>
                        <a:t>Infrequents</a:t>
                      </a:r>
                      <a:endParaRPr sz="1400" u="none" cap="none" strike="noStrike">
                        <a:solidFill>
                          <a:srgbClr val="000000"/>
                        </a:solidFill>
                        <a:latin typeface="Arial"/>
                        <a:ea typeface="Arial"/>
                        <a:cs typeface="Arial"/>
                        <a:sym typeface="Arial"/>
                      </a:endParaRPr>
                    </a:p>
                  </a:txBody>
                  <a:tcPr marT="45725" marB="45725" marR="91450" marL="91450" anchor="ctr">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rgbClr val="93C47D"/>
                    </a:solidFill>
                  </a:tcPr>
                </a:tc>
                <a:tc>
                  <a:txBody>
                    <a:bodyPr/>
                    <a:lstStyle/>
                    <a:p>
                      <a:pPr indent="0" lvl="0" marL="0" marR="0" rtl="0" algn="ctr">
                        <a:lnSpc>
                          <a:spcPct val="100000"/>
                        </a:lnSpc>
                        <a:spcBef>
                          <a:spcPts val="0"/>
                        </a:spcBef>
                        <a:spcAft>
                          <a:spcPts val="0"/>
                        </a:spcAft>
                        <a:buClr>
                          <a:srgbClr val="000000"/>
                        </a:buClr>
                        <a:buSzPts val="1600"/>
                        <a:buFont typeface="Arial"/>
                        <a:buNone/>
                      </a:pPr>
                      <a:r>
                        <a:rPr lang="en-US" sz="1600" u="none" cap="none" strike="noStrike">
                          <a:solidFill>
                            <a:srgbClr val="000000"/>
                          </a:solidFill>
                          <a:latin typeface="Arial"/>
                          <a:ea typeface="Arial"/>
                          <a:cs typeface="Arial"/>
                          <a:sym typeface="Arial"/>
                        </a:rPr>
                        <a:t>31%</a:t>
                      </a:r>
                      <a:endParaRPr sz="1600" u="none" cap="none" strike="noStrike">
                        <a:solidFill>
                          <a:srgbClr val="000000"/>
                        </a:solidFill>
                        <a:latin typeface="Arial"/>
                        <a:ea typeface="Arial"/>
                        <a:cs typeface="Arial"/>
                        <a:sym typeface="Arial"/>
                      </a:endParaRPr>
                    </a:p>
                  </a:txBody>
                  <a:tcPr marT="45725" marB="45725" marR="91450" marL="91450" anchor="ctr">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rgbClr val="93C47D"/>
                    </a:solidFill>
                  </a:tcPr>
                </a:tc>
                <a:tc>
                  <a:txBody>
                    <a:bodyPr/>
                    <a:lstStyle/>
                    <a:p>
                      <a:pPr indent="0" lvl="0" marL="0" marR="0" rtl="0" algn="ctr">
                        <a:lnSpc>
                          <a:spcPct val="100000"/>
                        </a:lnSpc>
                        <a:spcBef>
                          <a:spcPts val="0"/>
                        </a:spcBef>
                        <a:spcAft>
                          <a:spcPts val="0"/>
                        </a:spcAft>
                        <a:buClr>
                          <a:srgbClr val="000000"/>
                        </a:buClr>
                        <a:buSzPts val="1600"/>
                        <a:buFont typeface="Arial"/>
                        <a:buNone/>
                      </a:pPr>
                      <a:r>
                        <a:rPr lang="en-US" sz="1600" u="none" cap="none" strike="noStrike">
                          <a:solidFill>
                            <a:srgbClr val="000000"/>
                          </a:solidFill>
                          <a:latin typeface="Arial"/>
                          <a:ea typeface="Arial"/>
                          <a:cs typeface="Arial"/>
                          <a:sym typeface="Arial"/>
                        </a:rPr>
                        <a:t>12</a:t>
                      </a:r>
                      <a:endParaRPr sz="1600" u="none" cap="none" strike="noStrike">
                        <a:solidFill>
                          <a:srgbClr val="000000"/>
                        </a:solidFill>
                        <a:latin typeface="Arial"/>
                        <a:ea typeface="Arial"/>
                        <a:cs typeface="Arial"/>
                        <a:sym typeface="Arial"/>
                      </a:endParaRPr>
                    </a:p>
                  </a:txBody>
                  <a:tcPr marT="45725" marB="45725" marR="91450" marL="91450" anchor="ctr">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rgbClr val="93C47D"/>
                    </a:solidFill>
                  </a:tcPr>
                </a:tc>
                <a:tc>
                  <a:txBody>
                    <a:bodyPr/>
                    <a:lstStyle/>
                    <a:p>
                      <a:pPr indent="0" lvl="0" marL="0" marR="0" rtl="0" algn="ctr">
                        <a:lnSpc>
                          <a:spcPct val="100000"/>
                        </a:lnSpc>
                        <a:spcBef>
                          <a:spcPts val="0"/>
                        </a:spcBef>
                        <a:spcAft>
                          <a:spcPts val="0"/>
                        </a:spcAft>
                        <a:buClr>
                          <a:srgbClr val="000000"/>
                        </a:buClr>
                        <a:buSzPts val="1600"/>
                        <a:buFont typeface="Arial"/>
                        <a:buNone/>
                      </a:pPr>
                      <a:r>
                        <a:rPr lang="en-US" sz="1600">
                          <a:solidFill>
                            <a:srgbClr val="000000"/>
                          </a:solidFill>
                          <a:latin typeface="Arial"/>
                          <a:ea typeface="Arial"/>
                          <a:cs typeface="Arial"/>
                          <a:sym typeface="Arial"/>
                        </a:rPr>
                        <a:t>28,307</a:t>
                      </a:r>
                      <a:endParaRPr sz="1600" u="none" cap="none" strike="noStrike">
                        <a:solidFill>
                          <a:srgbClr val="000000"/>
                        </a:solidFill>
                        <a:latin typeface="Arial"/>
                        <a:ea typeface="Arial"/>
                        <a:cs typeface="Arial"/>
                        <a:sym typeface="Arial"/>
                      </a:endParaRPr>
                    </a:p>
                  </a:txBody>
                  <a:tcPr marT="45725" marB="45725" marR="91450" marL="91450" anchor="ctr">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rgbClr val="93C47D"/>
                    </a:solidFill>
                  </a:tcPr>
                </a:tc>
                <a:tc>
                  <a:txBody>
                    <a:bodyPr/>
                    <a:lstStyle/>
                    <a:p>
                      <a:pPr indent="0" lvl="0" marL="0" marR="0" rtl="0" algn="ctr">
                        <a:lnSpc>
                          <a:spcPct val="100000"/>
                        </a:lnSpc>
                        <a:spcBef>
                          <a:spcPts val="0"/>
                        </a:spcBef>
                        <a:spcAft>
                          <a:spcPts val="0"/>
                        </a:spcAft>
                        <a:buClr>
                          <a:srgbClr val="000000"/>
                        </a:buClr>
                        <a:buSzPts val="1600"/>
                        <a:buFont typeface="Arial"/>
                        <a:buNone/>
                      </a:pPr>
                      <a:r>
                        <a:rPr lang="en-US" sz="1600">
                          <a:solidFill>
                            <a:srgbClr val="000000"/>
                          </a:solidFill>
                          <a:latin typeface="Arial"/>
                          <a:ea typeface="Arial"/>
                          <a:cs typeface="Arial"/>
                          <a:sym typeface="Arial"/>
                        </a:rPr>
                        <a:t>2,359</a:t>
                      </a:r>
                      <a:endParaRPr sz="1600" u="none" cap="none" strike="noStrike">
                        <a:solidFill>
                          <a:srgbClr val="000000"/>
                        </a:solidFill>
                        <a:latin typeface="Arial"/>
                        <a:ea typeface="Arial"/>
                        <a:cs typeface="Arial"/>
                        <a:sym typeface="Arial"/>
                      </a:endParaRPr>
                    </a:p>
                  </a:txBody>
                  <a:tcPr marT="45725" marB="45725" marR="91450" marL="91450" anchor="ctr">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rgbClr val="93C47D"/>
                    </a:solidFill>
                  </a:tcPr>
                </a:tc>
                <a:tc>
                  <a:txBody>
                    <a:bodyPr/>
                    <a:lstStyle/>
                    <a:p>
                      <a:pPr indent="0" lvl="0" marL="0" marR="0" rtl="0" algn="ctr">
                        <a:lnSpc>
                          <a:spcPct val="100000"/>
                        </a:lnSpc>
                        <a:spcBef>
                          <a:spcPts val="0"/>
                        </a:spcBef>
                        <a:spcAft>
                          <a:spcPts val="0"/>
                        </a:spcAft>
                        <a:buClr>
                          <a:srgbClr val="000000"/>
                        </a:buClr>
                        <a:buSzPts val="1600"/>
                        <a:buFont typeface="Arial"/>
                        <a:buNone/>
                      </a:pPr>
                      <a:r>
                        <a:rPr lang="en-US" sz="1600" u="none" cap="none" strike="noStrike">
                          <a:solidFill>
                            <a:srgbClr val="000000"/>
                          </a:solidFill>
                          <a:latin typeface="Arial"/>
                          <a:ea typeface="Arial"/>
                          <a:cs typeface="Arial"/>
                          <a:sym typeface="Arial"/>
                        </a:rPr>
                        <a:t>$15</a:t>
                      </a:r>
                      <a:endParaRPr sz="1600" u="none" cap="none" strike="noStrike">
                        <a:solidFill>
                          <a:srgbClr val="000000"/>
                        </a:solidFill>
                        <a:latin typeface="Arial"/>
                        <a:ea typeface="Arial"/>
                        <a:cs typeface="Arial"/>
                        <a:sym typeface="Arial"/>
                      </a:endParaRPr>
                    </a:p>
                  </a:txBody>
                  <a:tcPr marT="45725" marB="45725" marR="91450" marL="91450" anchor="ctr">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rgbClr val="93C47D"/>
                    </a:solidFill>
                  </a:tcPr>
                </a:tc>
                <a:tc>
                  <a:txBody>
                    <a:bodyPr/>
                    <a:lstStyle/>
                    <a:p>
                      <a:pPr indent="0" lvl="0" marL="0" marR="0" rtl="0" algn="ctr">
                        <a:lnSpc>
                          <a:spcPct val="100000"/>
                        </a:lnSpc>
                        <a:spcBef>
                          <a:spcPts val="0"/>
                        </a:spcBef>
                        <a:spcAft>
                          <a:spcPts val="0"/>
                        </a:spcAft>
                        <a:buClr>
                          <a:srgbClr val="000000"/>
                        </a:buClr>
                        <a:buSzPts val="1600"/>
                        <a:buFont typeface="Arial"/>
                        <a:buNone/>
                      </a:pPr>
                      <a:r>
                        <a:rPr lang="en-US" sz="1600" u="none" cap="none" strike="noStrike">
                          <a:solidFill>
                            <a:srgbClr val="000000"/>
                          </a:solidFill>
                          <a:latin typeface="Arial"/>
                          <a:ea typeface="Arial"/>
                          <a:cs typeface="Arial"/>
                          <a:sym typeface="Arial"/>
                        </a:rPr>
                        <a:t>$</a:t>
                      </a:r>
                      <a:r>
                        <a:rPr lang="en-US" sz="1600">
                          <a:solidFill>
                            <a:srgbClr val="000000"/>
                          </a:solidFill>
                          <a:latin typeface="Arial"/>
                          <a:ea typeface="Arial"/>
                          <a:cs typeface="Arial"/>
                          <a:sym typeface="Arial"/>
                        </a:rPr>
                        <a:t>424,605</a:t>
                      </a:r>
                      <a:endParaRPr sz="1600" u="none" cap="none" strike="noStrike">
                        <a:solidFill>
                          <a:srgbClr val="000000"/>
                        </a:solidFill>
                        <a:latin typeface="Arial"/>
                        <a:ea typeface="Arial"/>
                        <a:cs typeface="Arial"/>
                        <a:sym typeface="Arial"/>
                      </a:endParaRPr>
                    </a:p>
                  </a:txBody>
                  <a:tcPr marT="45725" marB="45725" marR="91450" marL="91450" anchor="ctr">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rgbClr val="93C47D"/>
                    </a:solidFill>
                  </a:tcPr>
                </a:tc>
              </a:tr>
              <a:tr h="692150">
                <a:tc>
                  <a:txBody>
                    <a:bodyPr/>
                    <a:lstStyle/>
                    <a:p>
                      <a:pPr indent="0" lvl="0" marL="0" marR="0" rtl="0" algn="ctr">
                        <a:lnSpc>
                          <a:spcPct val="100000"/>
                        </a:lnSpc>
                        <a:spcBef>
                          <a:spcPts val="0"/>
                        </a:spcBef>
                        <a:spcAft>
                          <a:spcPts val="0"/>
                        </a:spcAft>
                        <a:buClr>
                          <a:srgbClr val="000000"/>
                        </a:buClr>
                        <a:buSzPts val="1600"/>
                        <a:buFont typeface="Arial"/>
                        <a:buNone/>
                      </a:pPr>
                      <a:r>
                        <a:rPr lang="en-US" sz="1600" u="none" cap="none" strike="noStrike">
                          <a:solidFill>
                            <a:srgbClr val="000000"/>
                          </a:solidFill>
                          <a:latin typeface="Arial"/>
                          <a:ea typeface="Arial"/>
                          <a:cs typeface="Arial"/>
                          <a:sym typeface="Arial"/>
                        </a:rPr>
                        <a:t>Transients</a:t>
                      </a:r>
                      <a:endParaRPr sz="1400" u="none" cap="none" strike="noStrike">
                        <a:solidFill>
                          <a:srgbClr val="000000"/>
                        </a:solidFill>
                        <a:latin typeface="Arial"/>
                        <a:ea typeface="Arial"/>
                        <a:cs typeface="Arial"/>
                        <a:sym typeface="Arial"/>
                      </a:endParaRPr>
                    </a:p>
                  </a:txBody>
                  <a:tcPr marT="45725" marB="45725" marR="91450" marL="91450" anchor="ctr">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rgbClr val="93C47D"/>
                    </a:solidFill>
                  </a:tcPr>
                </a:tc>
                <a:tc>
                  <a:txBody>
                    <a:bodyPr/>
                    <a:lstStyle/>
                    <a:p>
                      <a:pPr indent="0" lvl="0" marL="0" marR="0" rtl="0" algn="ctr">
                        <a:lnSpc>
                          <a:spcPct val="100000"/>
                        </a:lnSpc>
                        <a:spcBef>
                          <a:spcPts val="0"/>
                        </a:spcBef>
                        <a:spcAft>
                          <a:spcPts val="0"/>
                        </a:spcAft>
                        <a:buClr>
                          <a:srgbClr val="000000"/>
                        </a:buClr>
                        <a:buSzPts val="1600"/>
                        <a:buFont typeface="Arial"/>
                        <a:buNone/>
                      </a:pPr>
                      <a:r>
                        <a:rPr lang="en-US" sz="1600" u="none" cap="none" strike="noStrike">
                          <a:solidFill>
                            <a:srgbClr val="000000"/>
                          </a:solidFill>
                          <a:latin typeface="Arial"/>
                          <a:ea typeface="Arial"/>
                          <a:cs typeface="Arial"/>
                          <a:sym typeface="Arial"/>
                        </a:rPr>
                        <a:t>27%</a:t>
                      </a:r>
                      <a:endParaRPr sz="1600" u="none" cap="none" strike="noStrike">
                        <a:solidFill>
                          <a:srgbClr val="000000"/>
                        </a:solidFill>
                        <a:latin typeface="Arial"/>
                        <a:ea typeface="Arial"/>
                        <a:cs typeface="Arial"/>
                        <a:sym typeface="Arial"/>
                      </a:endParaRPr>
                    </a:p>
                  </a:txBody>
                  <a:tcPr marT="45725" marB="45725" marR="91450" marL="91450" anchor="ctr">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rgbClr val="93C47D"/>
                    </a:solidFill>
                  </a:tcPr>
                </a:tc>
                <a:tc>
                  <a:txBody>
                    <a:bodyPr/>
                    <a:lstStyle/>
                    <a:p>
                      <a:pPr indent="0" lvl="0" marL="0" marR="0" rtl="0" algn="ctr">
                        <a:lnSpc>
                          <a:spcPct val="100000"/>
                        </a:lnSpc>
                        <a:spcBef>
                          <a:spcPts val="0"/>
                        </a:spcBef>
                        <a:spcAft>
                          <a:spcPts val="0"/>
                        </a:spcAft>
                        <a:buClr>
                          <a:srgbClr val="000000"/>
                        </a:buClr>
                        <a:buSzPts val="1600"/>
                        <a:buFont typeface="Arial"/>
                        <a:buNone/>
                      </a:pPr>
                      <a:r>
                        <a:rPr lang="en-US" sz="1600" u="none" cap="none" strike="noStrike">
                          <a:solidFill>
                            <a:srgbClr val="000000"/>
                          </a:solidFill>
                          <a:latin typeface="Arial"/>
                          <a:ea typeface="Arial"/>
                          <a:cs typeface="Arial"/>
                          <a:sym typeface="Arial"/>
                        </a:rPr>
                        <a:t>1</a:t>
                      </a:r>
                      <a:endParaRPr sz="1600" u="none" cap="none" strike="noStrike">
                        <a:solidFill>
                          <a:srgbClr val="000000"/>
                        </a:solidFill>
                        <a:latin typeface="Arial"/>
                        <a:ea typeface="Arial"/>
                        <a:cs typeface="Arial"/>
                        <a:sym typeface="Arial"/>
                      </a:endParaRPr>
                    </a:p>
                  </a:txBody>
                  <a:tcPr marT="45725" marB="45725" marR="91450" marL="91450" anchor="ctr">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rgbClr val="93C47D"/>
                    </a:solidFill>
                  </a:tcPr>
                </a:tc>
                <a:tc>
                  <a:txBody>
                    <a:bodyPr/>
                    <a:lstStyle/>
                    <a:p>
                      <a:pPr indent="0" lvl="0" marL="0" marR="0" rtl="0" algn="ctr">
                        <a:lnSpc>
                          <a:spcPct val="100000"/>
                        </a:lnSpc>
                        <a:spcBef>
                          <a:spcPts val="0"/>
                        </a:spcBef>
                        <a:spcAft>
                          <a:spcPts val="0"/>
                        </a:spcAft>
                        <a:buClr>
                          <a:srgbClr val="000000"/>
                        </a:buClr>
                        <a:buSzPts val="1600"/>
                        <a:buFont typeface="Arial"/>
                        <a:buNone/>
                      </a:pPr>
                      <a:r>
                        <a:rPr lang="en-US" sz="1600">
                          <a:solidFill>
                            <a:srgbClr val="000000"/>
                          </a:solidFill>
                          <a:latin typeface="Arial"/>
                          <a:ea typeface="Arial"/>
                          <a:cs typeface="Arial"/>
                          <a:sym typeface="Arial"/>
                        </a:rPr>
                        <a:t>24,654</a:t>
                      </a:r>
                      <a:endParaRPr sz="1600" u="none" cap="none" strike="noStrike">
                        <a:solidFill>
                          <a:srgbClr val="000000"/>
                        </a:solidFill>
                        <a:latin typeface="Arial"/>
                        <a:ea typeface="Arial"/>
                        <a:cs typeface="Arial"/>
                        <a:sym typeface="Arial"/>
                      </a:endParaRPr>
                    </a:p>
                  </a:txBody>
                  <a:tcPr marT="45725" marB="45725" marR="91450" marL="91450" anchor="ctr">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rgbClr val="93C47D"/>
                    </a:solidFill>
                  </a:tcPr>
                </a:tc>
                <a:tc>
                  <a:txBody>
                    <a:bodyPr/>
                    <a:lstStyle/>
                    <a:p>
                      <a:pPr indent="0" lvl="0" marL="0" marR="0" rtl="0" algn="ctr">
                        <a:lnSpc>
                          <a:spcPct val="100000"/>
                        </a:lnSpc>
                        <a:spcBef>
                          <a:spcPts val="0"/>
                        </a:spcBef>
                        <a:spcAft>
                          <a:spcPts val="0"/>
                        </a:spcAft>
                        <a:buClr>
                          <a:srgbClr val="000000"/>
                        </a:buClr>
                        <a:buSzPts val="1600"/>
                        <a:buFont typeface="Arial"/>
                        <a:buNone/>
                      </a:pPr>
                      <a:r>
                        <a:rPr lang="en-US" sz="1600">
                          <a:solidFill>
                            <a:srgbClr val="000000"/>
                          </a:solidFill>
                          <a:latin typeface="Arial"/>
                          <a:ea typeface="Arial"/>
                          <a:cs typeface="Arial"/>
                          <a:sym typeface="Arial"/>
                        </a:rPr>
                        <a:t>24,654</a:t>
                      </a:r>
                      <a:endParaRPr sz="1600" u="none" cap="none" strike="noStrike">
                        <a:solidFill>
                          <a:srgbClr val="000000"/>
                        </a:solidFill>
                        <a:latin typeface="Arial"/>
                        <a:ea typeface="Arial"/>
                        <a:cs typeface="Arial"/>
                        <a:sym typeface="Arial"/>
                      </a:endParaRPr>
                    </a:p>
                  </a:txBody>
                  <a:tcPr marT="45725" marB="45725" marR="91450" marL="91450" anchor="ctr">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rgbClr val="93C47D"/>
                    </a:solidFill>
                  </a:tcPr>
                </a:tc>
                <a:tc>
                  <a:txBody>
                    <a:bodyPr/>
                    <a:lstStyle/>
                    <a:p>
                      <a:pPr indent="0" lvl="0" marL="0" marR="0" rtl="0" algn="ctr">
                        <a:lnSpc>
                          <a:spcPct val="100000"/>
                        </a:lnSpc>
                        <a:spcBef>
                          <a:spcPts val="0"/>
                        </a:spcBef>
                        <a:spcAft>
                          <a:spcPts val="0"/>
                        </a:spcAft>
                        <a:buClr>
                          <a:srgbClr val="000000"/>
                        </a:buClr>
                        <a:buSzPts val="1600"/>
                        <a:buFont typeface="Arial"/>
                        <a:buNone/>
                      </a:pPr>
                      <a:r>
                        <a:rPr lang="en-US" sz="1600" u="none" cap="none" strike="noStrike">
                          <a:solidFill>
                            <a:srgbClr val="000000"/>
                          </a:solidFill>
                          <a:latin typeface="Arial"/>
                          <a:ea typeface="Arial"/>
                          <a:cs typeface="Arial"/>
                          <a:sym typeface="Arial"/>
                        </a:rPr>
                        <a:t>$12</a:t>
                      </a:r>
                      <a:endParaRPr sz="1600" u="none" cap="none" strike="noStrike">
                        <a:solidFill>
                          <a:srgbClr val="000000"/>
                        </a:solidFill>
                        <a:latin typeface="Arial"/>
                        <a:ea typeface="Arial"/>
                        <a:cs typeface="Arial"/>
                        <a:sym typeface="Arial"/>
                      </a:endParaRPr>
                    </a:p>
                  </a:txBody>
                  <a:tcPr marT="45725" marB="45725" marR="91450" marL="91450" anchor="ctr">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rgbClr val="93C47D"/>
                    </a:solidFill>
                  </a:tcPr>
                </a:tc>
                <a:tc>
                  <a:txBody>
                    <a:bodyPr/>
                    <a:lstStyle/>
                    <a:p>
                      <a:pPr indent="0" lvl="0" marL="0" marR="0" rtl="0" algn="ctr">
                        <a:lnSpc>
                          <a:spcPct val="100000"/>
                        </a:lnSpc>
                        <a:spcBef>
                          <a:spcPts val="0"/>
                        </a:spcBef>
                        <a:spcAft>
                          <a:spcPts val="0"/>
                        </a:spcAft>
                        <a:buClr>
                          <a:srgbClr val="000000"/>
                        </a:buClr>
                        <a:buSzPts val="1600"/>
                        <a:buFont typeface="Arial"/>
                        <a:buNone/>
                      </a:pPr>
                      <a:r>
                        <a:rPr lang="en-US" sz="1600" u="none" cap="none" strike="noStrike">
                          <a:solidFill>
                            <a:srgbClr val="000000"/>
                          </a:solidFill>
                          <a:latin typeface="Arial"/>
                          <a:ea typeface="Arial"/>
                          <a:cs typeface="Arial"/>
                          <a:sym typeface="Arial"/>
                        </a:rPr>
                        <a:t>$2</a:t>
                      </a:r>
                      <a:r>
                        <a:rPr lang="en-US" sz="1600">
                          <a:solidFill>
                            <a:srgbClr val="000000"/>
                          </a:solidFill>
                          <a:latin typeface="Arial"/>
                          <a:ea typeface="Arial"/>
                          <a:cs typeface="Arial"/>
                          <a:sym typeface="Arial"/>
                        </a:rPr>
                        <a:t>95,848</a:t>
                      </a:r>
                      <a:endParaRPr sz="1600" u="none" cap="none" strike="noStrike">
                        <a:solidFill>
                          <a:srgbClr val="000000"/>
                        </a:solidFill>
                        <a:latin typeface="Arial"/>
                        <a:ea typeface="Arial"/>
                        <a:cs typeface="Arial"/>
                        <a:sym typeface="Arial"/>
                      </a:endParaRPr>
                    </a:p>
                  </a:txBody>
                  <a:tcPr marT="45725" marB="45725" marR="91450" marL="91450" anchor="ctr">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rgbClr val="93C47D"/>
                    </a:solidFill>
                  </a:tcPr>
                </a:tc>
              </a:tr>
              <a:tr h="692150">
                <a:tc>
                  <a:txBody>
                    <a:bodyPr/>
                    <a:lstStyle/>
                    <a:p>
                      <a:pPr indent="0" lvl="0" marL="0" marR="0" rtl="0" algn="ctr">
                        <a:lnSpc>
                          <a:spcPct val="100000"/>
                        </a:lnSpc>
                        <a:spcBef>
                          <a:spcPts val="0"/>
                        </a:spcBef>
                        <a:spcAft>
                          <a:spcPts val="0"/>
                        </a:spcAft>
                        <a:buClr>
                          <a:srgbClr val="000000"/>
                        </a:buClr>
                        <a:buSzPts val="1600"/>
                        <a:buFont typeface="Arial"/>
                        <a:buNone/>
                      </a:pPr>
                      <a:r>
                        <a:rPr lang="en-US" sz="1600" u="none" cap="none" strike="noStrike">
                          <a:solidFill>
                            <a:srgbClr val="000000"/>
                          </a:solidFill>
                          <a:latin typeface="Arial"/>
                          <a:ea typeface="Arial"/>
                          <a:cs typeface="Arial"/>
                          <a:sym typeface="Arial"/>
                        </a:rPr>
                        <a:t>Totals</a:t>
                      </a:r>
                      <a:endParaRPr sz="1600" u="none" cap="none" strike="noStrike">
                        <a:solidFill>
                          <a:srgbClr val="000000"/>
                        </a:solidFill>
                        <a:latin typeface="Arial"/>
                        <a:ea typeface="Arial"/>
                        <a:cs typeface="Arial"/>
                        <a:sym typeface="Arial"/>
                      </a:endParaRPr>
                    </a:p>
                  </a:txBody>
                  <a:tcPr marT="45725" marB="45725" marR="91450" marL="91450" anchor="ctr">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rgbClr val="B6D7A8"/>
                    </a:solidFill>
                  </a:tcPr>
                </a:tc>
                <a:tc>
                  <a:txBody>
                    <a:bodyPr/>
                    <a:lstStyle/>
                    <a:p>
                      <a:pPr indent="0" lvl="0" marL="0" marR="0" rtl="0" algn="ctr">
                        <a:lnSpc>
                          <a:spcPct val="100000"/>
                        </a:lnSpc>
                        <a:spcBef>
                          <a:spcPts val="0"/>
                        </a:spcBef>
                        <a:spcAft>
                          <a:spcPts val="0"/>
                        </a:spcAft>
                        <a:buClr>
                          <a:srgbClr val="000000"/>
                        </a:buClr>
                        <a:buSzPts val="1600"/>
                        <a:buFont typeface="Arial"/>
                        <a:buNone/>
                      </a:pPr>
                      <a:r>
                        <a:rPr lang="en-US" sz="1600" u="none" cap="none" strike="noStrike">
                          <a:solidFill>
                            <a:srgbClr val="000000"/>
                          </a:solidFill>
                          <a:latin typeface="Arial"/>
                          <a:ea typeface="Arial"/>
                          <a:cs typeface="Arial"/>
                          <a:sym typeface="Arial"/>
                        </a:rPr>
                        <a:t>100%</a:t>
                      </a:r>
                      <a:endParaRPr sz="1600" u="none" cap="none" strike="noStrike">
                        <a:solidFill>
                          <a:srgbClr val="000000"/>
                        </a:solidFill>
                        <a:latin typeface="Arial"/>
                        <a:ea typeface="Arial"/>
                        <a:cs typeface="Arial"/>
                        <a:sym typeface="Arial"/>
                      </a:endParaRPr>
                    </a:p>
                  </a:txBody>
                  <a:tcPr marT="45725" marB="45725" marR="91450" marL="91450" anchor="ctr">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rgbClr val="B6D7A8"/>
                    </a:solidFill>
                  </a:tcPr>
                </a:tc>
                <a:tc>
                  <a:txBody>
                    <a:bodyPr/>
                    <a:lstStyle/>
                    <a:p>
                      <a:pPr indent="0" lvl="0" marL="0" marR="0" rtl="0" algn="ctr">
                        <a:lnSpc>
                          <a:spcPct val="100000"/>
                        </a:lnSpc>
                        <a:spcBef>
                          <a:spcPts val="0"/>
                        </a:spcBef>
                        <a:spcAft>
                          <a:spcPts val="0"/>
                        </a:spcAft>
                        <a:buClr>
                          <a:schemeClr val="dk1"/>
                        </a:buClr>
                        <a:buSzPts val="1600"/>
                        <a:buFont typeface="Arial"/>
                        <a:buNone/>
                      </a:pPr>
                      <a:r>
                        <a:rPr lang="en-US" sz="1600" u="none" cap="none" strike="noStrike">
                          <a:solidFill>
                            <a:srgbClr val="000000"/>
                          </a:solidFill>
                          <a:latin typeface="Arial"/>
                          <a:ea typeface="Arial"/>
                          <a:cs typeface="Arial"/>
                          <a:sym typeface="Arial"/>
                        </a:rPr>
                        <a:t>---</a:t>
                      </a:r>
                      <a:endParaRPr sz="1600" u="none" cap="none" strike="noStrike">
                        <a:solidFill>
                          <a:srgbClr val="000000"/>
                        </a:solidFill>
                        <a:latin typeface="Arial"/>
                        <a:ea typeface="Arial"/>
                        <a:cs typeface="Arial"/>
                        <a:sym typeface="Arial"/>
                      </a:endParaRPr>
                    </a:p>
                  </a:txBody>
                  <a:tcPr marT="45725" marB="45725" marR="91450" marL="91450" anchor="ctr">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rgbClr val="B6D7A8"/>
                    </a:solidFill>
                  </a:tcPr>
                </a:tc>
                <a:tc>
                  <a:txBody>
                    <a:bodyPr/>
                    <a:lstStyle/>
                    <a:p>
                      <a:pPr indent="0" lvl="0" marL="0" marR="0" rtl="0" algn="ctr">
                        <a:lnSpc>
                          <a:spcPct val="100000"/>
                        </a:lnSpc>
                        <a:spcBef>
                          <a:spcPts val="0"/>
                        </a:spcBef>
                        <a:spcAft>
                          <a:spcPts val="0"/>
                        </a:spcAft>
                        <a:buClr>
                          <a:srgbClr val="000000"/>
                        </a:buClr>
                        <a:buSzPts val="1600"/>
                        <a:buFont typeface="Arial"/>
                        <a:buNone/>
                      </a:pPr>
                      <a:r>
                        <a:rPr lang="en-US" sz="1600">
                          <a:solidFill>
                            <a:srgbClr val="000000"/>
                          </a:solidFill>
                          <a:latin typeface="Arial"/>
                          <a:ea typeface="Arial"/>
                          <a:cs typeface="Arial"/>
                          <a:sym typeface="Arial"/>
                        </a:rPr>
                        <a:t>91,312</a:t>
                      </a:r>
                      <a:endParaRPr sz="1600" u="none" cap="none" strike="noStrike">
                        <a:solidFill>
                          <a:srgbClr val="000000"/>
                        </a:solidFill>
                        <a:latin typeface="Arial"/>
                        <a:ea typeface="Arial"/>
                        <a:cs typeface="Arial"/>
                        <a:sym typeface="Arial"/>
                      </a:endParaRPr>
                    </a:p>
                  </a:txBody>
                  <a:tcPr marT="45725" marB="45725" marR="91450" marL="91450" anchor="ctr">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rgbClr val="B6D7A8"/>
                    </a:solidFill>
                  </a:tcPr>
                </a:tc>
                <a:tc>
                  <a:txBody>
                    <a:bodyPr/>
                    <a:lstStyle/>
                    <a:p>
                      <a:pPr indent="0" lvl="0" marL="0" marR="0" rtl="0" algn="ctr">
                        <a:lnSpc>
                          <a:spcPct val="100000"/>
                        </a:lnSpc>
                        <a:spcBef>
                          <a:spcPts val="0"/>
                        </a:spcBef>
                        <a:spcAft>
                          <a:spcPts val="0"/>
                        </a:spcAft>
                        <a:buClr>
                          <a:srgbClr val="000000"/>
                        </a:buClr>
                        <a:buSzPts val="1600"/>
                        <a:buFont typeface="Arial"/>
                        <a:buNone/>
                      </a:pPr>
                      <a:r>
                        <a:rPr lang="en-US" sz="1600">
                          <a:solidFill>
                            <a:srgbClr val="000000"/>
                          </a:solidFill>
                          <a:latin typeface="Arial"/>
                          <a:ea typeface="Arial"/>
                          <a:cs typeface="Arial"/>
                          <a:sym typeface="Arial"/>
                        </a:rPr>
                        <a:t>28,422</a:t>
                      </a:r>
                      <a:endParaRPr sz="1600" u="none" cap="none" strike="noStrike">
                        <a:solidFill>
                          <a:srgbClr val="000000"/>
                        </a:solidFill>
                        <a:latin typeface="Arial"/>
                        <a:ea typeface="Arial"/>
                        <a:cs typeface="Arial"/>
                        <a:sym typeface="Arial"/>
                      </a:endParaRPr>
                    </a:p>
                  </a:txBody>
                  <a:tcPr marT="45725" marB="45725" marR="91450" marL="91450" anchor="ctr">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rgbClr val="B6D7A8"/>
                    </a:solidFill>
                  </a:tcPr>
                </a:tc>
                <a:tc>
                  <a:txBody>
                    <a:bodyPr/>
                    <a:lstStyle/>
                    <a:p>
                      <a:pPr indent="0" lvl="0" marL="0" marR="0" rtl="0" algn="ctr">
                        <a:lnSpc>
                          <a:spcPct val="100000"/>
                        </a:lnSpc>
                        <a:spcBef>
                          <a:spcPts val="0"/>
                        </a:spcBef>
                        <a:spcAft>
                          <a:spcPts val="0"/>
                        </a:spcAft>
                        <a:buClr>
                          <a:srgbClr val="000000"/>
                        </a:buClr>
                        <a:buSzPts val="1600"/>
                        <a:buFont typeface="Arial"/>
                        <a:buNone/>
                      </a:pPr>
                      <a:r>
                        <a:rPr lang="en-US" sz="1600" u="none" cap="none" strike="noStrike">
                          <a:solidFill>
                            <a:srgbClr val="000000"/>
                          </a:solidFill>
                          <a:latin typeface="Arial"/>
                          <a:ea typeface="Arial"/>
                          <a:cs typeface="Arial"/>
                          <a:sym typeface="Arial"/>
                        </a:rPr>
                        <a:t>$16.50</a:t>
                      </a:r>
                      <a:endParaRPr sz="1600" u="none" cap="none" strike="noStrike">
                        <a:solidFill>
                          <a:srgbClr val="000000"/>
                        </a:solidFill>
                        <a:latin typeface="Arial"/>
                        <a:ea typeface="Arial"/>
                        <a:cs typeface="Arial"/>
                        <a:sym typeface="Arial"/>
                      </a:endParaRPr>
                    </a:p>
                  </a:txBody>
                  <a:tcPr marT="45725" marB="45725" marR="91450" marL="91450" anchor="ctr">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rgbClr val="B6D7A8"/>
                    </a:solidFill>
                  </a:tcPr>
                </a:tc>
                <a:tc>
                  <a:txBody>
                    <a:bodyPr/>
                    <a:lstStyle/>
                    <a:p>
                      <a:pPr indent="0" lvl="0" marL="0" marR="0" rtl="0" algn="ctr">
                        <a:lnSpc>
                          <a:spcPct val="100000"/>
                        </a:lnSpc>
                        <a:spcBef>
                          <a:spcPts val="0"/>
                        </a:spcBef>
                        <a:spcAft>
                          <a:spcPts val="0"/>
                        </a:spcAft>
                        <a:buClr>
                          <a:srgbClr val="000000"/>
                        </a:buClr>
                        <a:buSzPts val="1600"/>
                        <a:buFont typeface="Arial"/>
                        <a:buNone/>
                      </a:pPr>
                      <a:r>
                        <a:rPr lang="en-US" sz="1600">
                          <a:solidFill>
                            <a:srgbClr val="000000"/>
                          </a:solidFill>
                          <a:latin typeface="Arial"/>
                          <a:ea typeface="Arial"/>
                          <a:cs typeface="Arial"/>
                          <a:sym typeface="Arial"/>
                        </a:rPr>
                        <a:t>$1,495,690</a:t>
                      </a:r>
                      <a:endParaRPr sz="1600" u="none" cap="none" strike="noStrike">
                        <a:solidFill>
                          <a:srgbClr val="000000"/>
                        </a:solidFill>
                        <a:latin typeface="Arial"/>
                        <a:ea typeface="Arial"/>
                        <a:cs typeface="Arial"/>
                        <a:sym typeface="Arial"/>
                      </a:endParaRPr>
                    </a:p>
                  </a:txBody>
                  <a:tcPr marT="45725" marB="45725" marR="91450" marL="91450" anchor="ctr">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rgbClr val="B6D7A8"/>
                    </a:solidFill>
                  </a:tcPr>
                </a:tc>
              </a:tr>
              <a:tr h="692150">
                <a:tc>
                  <a:txBody>
                    <a:bodyPr/>
                    <a:lstStyle/>
                    <a:p>
                      <a:pPr indent="0" lvl="0" marL="0" marR="0" rtl="0" algn="ctr">
                        <a:lnSpc>
                          <a:spcPct val="100000"/>
                        </a:lnSpc>
                        <a:spcBef>
                          <a:spcPts val="0"/>
                        </a:spcBef>
                        <a:spcAft>
                          <a:spcPts val="0"/>
                        </a:spcAft>
                        <a:buClr>
                          <a:srgbClr val="000000"/>
                        </a:buClr>
                        <a:buSzPts val="1600"/>
                        <a:buFont typeface="Arial"/>
                        <a:buNone/>
                      </a:pPr>
                      <a:r>
                        <a:rPr lang="en-US" sz="1600" u="none" cap="none" strike="noStrike">
                          <a:solidFill>
                            <a:srgbClr val="000000"/>
                          </a:solidFill>
                          <a:latin typeface="Arial"/>
                          <a:ea typeface="Arial"/>
                          <a:cs typeface="Arial"/>
                          <a:sym typeface="Arial"/>
                        </a:rPr>
                        <a:t>+ 10%</a:t>
                      </a:r>
                      <a:endParaRPr sz="1600" u="none" cap="none" strike="noStrike">
                        <a:solidFill>
                          <a:srgbClr val="000000"/>
                        </a:solidFill>
                        <a:latin typeface="Arial"/>
                        <a:ea typeface="Arial"/>
                        <a:cs typeface="Arial"/>
                        <a:sym typeface="Arial"/>
                      </a:endParaRPr>
                    </a:p>
                  </a:txBody>
                  <a:tcPr marT="45725" marB="45725" marR="91450" marL="91450" anchor="ctr">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rgbClr val="B6D7A8"/>
                    </a:solidFill>
                  </a:tcPr>
                </a:tc>
                <a:tc>
                  <a:txBody>
                    <a:bodyPr/>
                    <a:lstStyle/>
                    <a:p>
                      <a:pPr indent="0" lvl="0" marL="0" marR="0" rtl="0" algn="ctr">
                        <a:lnSpc>
                          <a:spcPct val="100000"/>
                        </a:lnSpc>
                        <a:spcBef>
                          <a:spcPts val="0"/>
                        </a:spcBef>
                        <a:spcAft>
                          <a:spcPts val="0"/>
                        </a:spcAft>
                        <a:buClr>
                          <a:srgbClr val="000000"/>
                        </a:buClr>
                        <a:buSzPts val="1600"/>
                        <a:buFont typeface="Arial"/>
                        <a:buNone/>
                      </a:pPr>
                      <a:r>
                        <a:rPr lang="en-US" sz="1600" u="none" cap="none" strike="noStrike">
                          <a:solidFill>
                            <a:srgbClr val="000000"/>
                          </a:solidFill>
                          <a:latin typeface="Arial"/>
                          <a:ea typeface="Arial"/>
                          <a:cs typeface="Arial"/>
                          <a:sym typeface="Arial"/>
                        </a:rPr>
                        <a:t>---</a:t>
                      </a:r>
                      <a:endParaRPr sz="1600" u="none" cap="none" strike="noStrike">
                        <a:solidFill>
                          <a:srgbClr val="000000"/>
                        </a:solidFill>
                        <a:latin typeface="Arial"/>
                        <a:ea typeface="Arial"/>
                        <a:cs typeface="Arial"/>
                        <a:sym typeface="Arial"/>
                      </a:endParaRPr>
                    </a:p>
                  </a:txBody>
                  <a:tcPr marT="45725" marB="45725" marR="91450" marL="91450" anchor="ctr">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rgbClr val="B6D7A8"/>
                    </a:solidFill>
                  </a:tcPr>
                </a:tc>
                <a:tc>
                  <a:txBody>
                    <a:bodyPr/>
                    <a:lstStyle/>
                    <a:p>
                      <a:pPr indent="0" lvl="0" marL="0" marR="0" rtl="0" algn="ctr">
                        <a:lnSpc>
                          <a:spcPct val="100000"/>
                        </a:lnSpc>
                        <a:spcBef>
                          <a:spcPts val="0"/>
                        </a:spcBef>
                        <a:spcAft>
                          <a:spcPts val="0"/>
                        </a:spcAft>
                        <a:buClr>
                          <a:srgbClr val="000000"/>
                        </a:buClr>
                        <a:buSzPts val="1600"/>
                        <a:buFont typeface="Arial"/>
                        <a:buNone/>
                      </a:pPr>
                      <a:r>
                        <a:rPr lang="en-US" sz="1600" u="none" cap="none" strike="noStrike">
                          <a:solidFill>
                            <a:srgbClr val="000000"/>
                          </a:solidFill>
                          <a:latin typeface="Arial"/>
                          <a:ea typeface="Arial"/>
                          <a:cs typeface="Arial"/>
                          <a:sym typeface="Arial"/>
                        </a:rPr>
                        <a:t>---</a:t>
                      </a:r>
                      <a:endParaRPr sz="1600" u="none" cap="none" strike="noStrike">
                        <a:solidFill>
                          <a:srgbClr val="000000"/>
                        </a:solidFill>
                        <a:latin typeface="Arial"/>
                        <a:ea typeface="Arial"/>
                        <a:cs typeface="Arial"/>
                        <a:sym typeface="Arial"/>
                      </a:endParaRPr>
                    </a:p>
                  </a:txBody>
                  <a:tcPr marT="45725" marB="45725" marR="91450" marL="91450" anchor="ctr">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rgbClr val="B6D7A8"/>
                    </a:solidFill>
                  </a:tcPr>
                </a:tc>
                <a:tc>
                  <a:txBody>
                    <a:bodyPr/>
                    <a:lstStyle/>
                    <a:p>
                      <a:pPr indent="0" lvl="0" marL="0" marR="0" rtl="0" algn="ctr">
                        <a:lnSpc>
                          <a:spcPct val="100000"/>
                        </a:lnSpc>
                        <a:spcBef>
                          <a:spcPts val="0"/>
                        </a:spcBef>
                        <a:spcAft>
                          <a:spcPts val="0"/>
                        </a:spcAft>
                        <a:buClr>
                          <a:srgbClr val="000000"/>
                        </a:buClr>
                        <a:buSzPts val="1600"/>
                        <a:buFont typeface="Arial"/>
                        <a:buNone/>
                      </a:pPr>
                      <a:r>
                        <a:rPr lang="en-US" sz="1600">
                          <a:solidFill>
                            <a:srgbClr val="000000"/>
                          </a:solidFill>
                          <a:latin typeface="Arial"/>
                          <a:ea typeface="Arial"/>
                          <a:cs typeface="Arial"/>
                          <a:sym typeface="Arial"/>
                        </a:rPr>
                        <a:t>9,131</a:t>
                      </a:r>
                      <a:endParaRPr sz="1600" u="none" cap="none" strike="noStrike">
                        <a:solidFill>
                          <a:srgbClr val="000000"/>
                        </a:solidFill>
                        <a:latin typeface="Arial"/>
                        <a:ea typeface="Arial"/>
                        <a:cs typeface="Arial"/>
                        <a:sym typeface="Arial"/>
                      </a:endParaRPr>
                    </a:p>
                  </a:txBody>
                  <a:tcPr marT="45725" marB="45725" marR="91450" marL="91450" anchor="ctr">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rgbClr val="B6D7A8"/>
                    </a:solidFill>
                  </a:tcPr>
                </a:tc>
                <a:tc>
                  <a:txBody>
                    <a:bodyPr/>
                    <a:lstStyle/>
                    <a:p>
                      <a:pPr indent="0" lvl="0" marL="0" marR="0" rtl="0" algn="ctr">
                        <a:lnSpc>
                          <a:spcPct val="100000"/>
                        </a:lnSpc>
                        <a:spcBef>
                          <a:spcPts val="0"/>
                        </a:spcBef>
                        <a:spcAft>
                          <a:spcPts val="0"/>
                        </a:spcAft>
                        <a:buClr>
                          <a:schemeClr val="dk1"/>
                        </a:buClr>
                        <a:buSzPts val="1600"/>
                        <a:buFont typeface="Arial"/>
                        <a:buNone/>
                      </a:pPr>
                      <a:r>
                        <a:rPr lang="en-US" sz="1600" u="none" cap="none" strike="noStrike">
                          <a:solidFill>
                            <a:srgbClr val="000000"/>
                          </a:solidFill>
                          <a:latin typeface="Arial"/>
                          <a:ea typeface="Arial"/>
                          <a:cs typeface="Arial"/>
                          <a:sym typeface="Arial"/>
                        </a:rPr>
                        <a:t>---</a:t>
                      </a:r>
                      <a:endParaRPr sz="1600" u="none" cap="none" strike="noStrike">
                        <a:solidFill>
                          <a:srgbClr val="000000"/>
                        </a:solidFill>
                        <a:latin typeface="Arial"/>
                        <a:ea typeface="Arial"/>
                        <a:cs typeface="Arial"/>
                        <a:sym typeface="Arial"/>
                      </a:endParaRPr>
                    </a:p>
                  </a:txBody>
                  <a:tcPr marT="45725" marB="45725" marR="91450" marL="91450" anchor="ctr">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rgbClr val="B6D7A8"/>
                    </a:solidFill>
                  </a:tcPr>
                </a:tc>
                <a:tc>
                  <a:txBody>
                    <a:bodyPr/>
                    <a:lstStyle/>
                    <a:p>
                      <a:pPr indent="0" lvl="0" marL="0" marR="0" rtl="0" algn="ctr">
                        <a:lnSpc>
                          <a:spcPct val="100000"/>
                        </a:lnSpc>
                        <a:spcBef>
                          <a:spcPts val="0"/>
                        </a:spcBef>
                        <a:spcAft>
                          <a:spcPts val="0"/>
                        </a:spcAft>
                        <a:buClr>
                          <a:srgbClr val="000000"/>
                        </a:buClr>
                        <a:buSzPts val="1600"/>
                        <a:buFont typeface="Arial"/>
                        <a:buNone/>
                      </a:pPr>
                      <a:r>
                        <a:rPr lang="en-US" sz="1600" u="none" cap="none" strike="noStrike">
                          <a:solidFill>
                            <a:srgbClr val="000000"/>
                          </a:solidFill>
                          <a:latin typeface="Arial"/>
                          <a:ea typeface="Arial"/>
                          <a:cs typeface="Arial"/>
                          <a:sym typeface="Arial"/>
                        </a:rPr>
                        <a:t>$1.65</a:t>
                      </a:r>
                      <a:endParaRPr sz="1600" u="none" cap="none" strike="noStrike">
                        <a:solidFill>
                          <a:srgbClr val="000000"/>
                        </a:solidFill>
                        <a:latin typeface="Arial"/>
                        <a:ea typeface="Arial"/>
                        <a:cs typeface="Arial"/>
                        <a:sym typeface="Arial"/>
                      </a:endParaRPr>
                    </a:p>
                  </a:txBody>
                  <a:tcPr marT="45725" marB="45725" marR="91450" marL="91450" anchor="ctr">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rgbClr val="B6D7A8"/>
                    </a:solidFill>
                  </a:tcPr>
                </a:tc>
                <a:tc>
                  <a:txBody>
                    <a:bodyPr/>
                    <a:lstStyle/>
                    <a:p>
                      <a:pPr indent="0" lvl="0" marL="0" marR="0" rtl="0" algn="ctr">
                        <a:lnSpc>
                          <a:spcPct val="100000"/>
                        </a:lnSpc>
                        <a:spcBef>
                          <a:spcPts val="0"/>
                        </a:spcBef>
                        <a:spcAft>
                          <a:spcPts val="0"/>
                        </a:spcAft>
                        <a:buClr>
                          <a:srgbClr val="000000"/>
                        </a:buClr>
                        <a:buSzPts val="1600"/>
                        <a:buFont typeface="Arial"/>
                        <a:buNone/>
                      </a:pPr>
                      <a:r>
                        <a:rPr lang="en-US" sz="1600" u="none" cap="none" strike="noStrike">
                          <a:solidFill>
                            <a:srgbClr val="000000"/>
                          </a:solidFill>
                          <a:latin typeface="Arial"/>
                          <a:ea typeface="Arial"/>
                          <a:cs typeface="Arial"/>
                          <a:sym typeface="Arial"/>
                        </a:rPr>
                        <a:t>$1</a:t>
                      </a:r>
                      <a:r>
                        <a:rPr lang="en-US" sz="1600">
                          <a:solidFill>
                            <a:srgbClr val="000000"/>
                          </a:solidFill>
                          <a:latin typeface="Arial"/>
                          <a:ea typeface="Arial"/>
                          <a:cs typeface="Arial"/>
                          <a:sym typeface="Arial"/>
                        </a:rPr>
                        <a:t>49,569</a:t>
                      </a:r>
                      <a:endParaRPr sz="1600" u="none" cap="none" strike="noStrike">
                        <a:solidFill>
                          <a:srgbClr val="000000"/>
                        </a:solidFill>
                        <a:latin typeface="Arial"/>
                        <a:ea typeface="Arial"/>
                        <a:cs typeface="Arial"/>
                        <a:sym typeface="Arial"/>
                      </a:endParaRPr>
                    </a:p>
                  </a:txBody>
                  <a:tcPr marT="45725" marB="45725" marR="91450" marL="91450" anchor="ctr">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rgbClr val="B6D7A8"/>
                    </a:solidFill>
                  </a:tcPr>
                </a:tc>
              </a:tr>
            </a:tbl>
          </a:graphicData>
        </a:graphic>
      </p:graphicFrame>
      <p:sp>
        <p:nvSpPr>
          <p:cNvPr id="173" name="Google Shape;173;p13"/>
          <p:cNvSpPr/>
          <p:nvPr/>
        </p:nvSpPr>
        <p:spPr>
          <a:xfrm>
            <a:off x="3882050" y="145175"/>
            <a:ext cx="4114803" cy="974025"/>
          </a:xfrm>
          <a:prstGeom prst="rect">
            <a:avLst/>
          </a:prstGeom>
        </p:spPr>
        <p:txBody>
          <a:bodyPr>
            <a:prstTxWarp prst="textPlain"/>
          </a:bodyPr>
          <a:lstStyle/>
          <a:p>
            <a:pPr lvl="0" algn="ctr"/>
            <a:r>
              <a:rPr b="0" i="0">
                <a:ln cap="flat" cmpd="sng" w="28575">
                  <a:solidFill>
                    <a:schemeClr val="lt1"/>
                  </a:solidFill>
                  <a:prstDash val="solid"/>
                  <a:round/>
                  <a:headEnd len="sm" w="sm" type="none"/>
                  <a:tailEnd len="sm" w="sm" type="none"/>
                </a:ln>
                <a:solidFill>
                  <a:srgbClr val="FFD966"/>
                </a:solidFill>
                <a:latin typeface="Arial"/>
              </a:rPr>
              <a:t>Analysis</a:t>
            </a:r>
          </a:p>
        </p:txBody>
      </p:sp>
      <p:pic>
        <p:nvPicPr>
          <p:cNvPr id="174" name="Google Shape;174;p13"/>
          <p:cNvPicPr preferRelativeResize="0"/>
          <p:nvPr/>
        </p:nvPicPr>
        <p:blipFill>
          <a:blip r:embed="rId4">
            <a:alphaModFix/>
          </a:blip>
          <a:stretch>
            <a:fillRect/>
          </a:stretch>
        </p:blipFill>
        <p:spPr>
          <a:xfrm>
            <a:off x="10406750" y="3288525"/>
            <a:ext cx="1263424" cy="10991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74"/>
                                        </p:tgtEl>
                                        <p:attrNameLst>
                                          <p:attrName>style.visibility</p:attrName>
                                        </p:attrNameLst>
                                      </p:cBhvr>
                                      <p:to>
                                        <p:strVal val="visible"/>
                                      </p:to>
                                    </p:set>
                                    <p:animEffect filter="fade" transition="in">
                                      <p:cBhvr>
                                        <p:cTn dur="1000"/>
                                        <p:tgtEl>
                                          <p:spTgt spid="174"/>
                                        </p:tgtEl>
                                      </p:cBhvr>
                                    </p:animEffect>
                                  </p:childTnLst>
                                </p:cTn>
                              </p:par>
                              <p:par>
                                <p:cTn fill="hold" nodeType="withEffect" presetClass="entr" presetID="2" presetSubtype="8">
                                  <p:stCondLst>
                                    <p:cond delay="0"/>
                                  </p:stCondLst>
                                  <p:childTnLst>
                                    <p:set>
                                      <p:cBhvr>
                                        <p:cTn dur="1" fill="hold">
                                          <p:stCondLst>
                                            <p:cond delay="0"/>
                                          </p:stCondLst>
                                        </p:cTn>
                                        <p:tgtEl>
                                          <p:spTgt spid="173"/>
                                        </p:tgtEl>
                                        <p:attrNameLst>
                                          <p:attrName>style.visibility</p:attrName>
                                        </p:attrNameLst>
                                      </p:cBhvr>
                                      <p:to>
                                        <p:strVal val="visible"/>
                                      </p:to>
                                    </p:set>
                                    <p:anim calcmode="lin" valueType="num">
                                      <p:cBhvr additive="base">
                                        <p:cTn dur="1000"/>
                                        <p:tgtEl>
                                          <p:spTgt spid="173"/>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78" name="Shape 178"/>
        <p:cNvGrpSpPr/>
        <p:nvPr/>
      </p:nvGrpSpPr>
      <p:grpSpPr>
        <a:xfrm>
          <a:off x="0" y="0"/>
          <a:ext cx="0" cy="0"/>
          <a:chOff x="0" y="0"/>
          <a:chExt cx="0" cy="0"/>
        </a:xfrm>
      </p:grpSpPr>
      <p:sp>
        <p:nvSpPr>
          <p:cNvPr id="179" name="Google Shape;179;p14"/>
          <p:cNvSpPr/>
          <p:nvPr/>
        </p:nvSpPr>
        <p:spPr>
          <a:xfrm>
            <a:off x="1016000" y="514348"/>
            <a:ext cx="5940936" cy="800049"/>
          </a:xfrm>
          <a:prstGeom prst="rect">
            <a:avLst/>
          </a:prstGeom>
        </p:spPr>
        <p:txBody>
          <a:bodyPr>
            <a:prstTxWarp prst="textPlain"/>
          </a:bodyPr>
          <a:lstStyle/>
          <a:p>
            <a:pPr lvl="0" algn="ctr"/>
            <a:r>
              <a:rPr b="0" i="0">
                <a:ln cap="flat" cmpd="sng" w="9525">
                  <a:solidFill>
                    <a:schemeClr val="dk2"/>
                  </a:solidFill>
                  <a:prstDash val="solid"/>
                  <a:round/>
                  <a:headEnd len="sm" w="sm" type="none"/>
                  <a:tailEnd len="sm" w="sm" type="none"/>
                </a:ln>
                <a:solidFill>
                  <a:srgbClr val="FFD966"/>
                </a:solidFill>
                <a:latin typeface="Kalam"/>
              </a:rPr>
              <a:t>Our Calculations</a:t>
            </a:r>
          </a:p>
        </p:txBody>
      </p:sp>
      <p:sp>
        <p:nvSpPr>
          <p:cNvPr id="180" name="Google Shape;180;p14"/>
          <p:cNvSpPr txBox="1"/>
          <p:nvPr/>
        </p:nvSpPr>
        <p:spPr>
          <a:xfrm>
            <a:off x="368300" y="1771650"/>
            <a:ext cx="12192000" cy="4452600"/>
          </a:xfrm>
          <a:prstGeom prst="rect">
            <a:avLst/>
          </a:prstGeom>
          <a:noFill/>
          <a:ln>
            <a:noFill/>
          </a:ln>
        </p:spPr>
        <p:txBody>
          <a:bodyPr anchorCtr="0" anchor="t" bIns="91425" lIns="91425" spcFirstLastPara="1" rIns="91425" wrap="square" tIns="91425">
            <a:spAutoFit/>
          </a:bodyPr>
          <a:lstStyle/>
          <a:p>
            <a:pPr indent="-228600" lvl="0" marL="228600" rtl="0" algn="l">
              <a:lnSpc>
                <a:spcPct val="90000"/>
              </a:lnSpc>
              <a:spcBef>
                <a:spcPts val="0"/>
              </a:spcBef>
              <a:spcAft>
                <a:spcPts val="0"/>
              </a:spcAft>
              <a:buClr>
                <a:schemeClr val="lt1"/>
              </a:buClr>
              <a:buSzPts val="1800"/>
              <a:buChar char="•"/>
            </a:pPr>
            <a:r>
              <a:rPr lang="en-US" sz="1800">
                <a:solidFill>
                  <a:schemeClr val="lt1"/>
                </a:solidFill>
                <a:latin typeface="Kalam"/>
                <a:ea typeface="Kalam"/>
                <a:cs typeface="Kalam"/>
                <a:sym typeface="Kalam"/>
              </a:rPr>
              <a:t>Total number of current visits: </a:t>
            </a:r>
            <a:r>
              <a:rPr b="1" lang="en-US" sz="1800">
                <a:solidFill>
                  <a:schemeClr val="lt1"/>
                </a:solidFill>
                <a:latin typeface="Kalam"/>
                <a:ea typeface="Kalam"/>
                <a:cs typeface="Kalam"/>
                <a:sym typeface="Kalam"/>
              </a:rPr>
              <a:t>91,312</a:t>
            </a:r>
            <a:br>
              <a:rPr lang="en-US" sz="1800">
                <a:solidFill>
                  <a:schemeClr val="lt1"/>
                </a:solidFill>
                <a:latin typeface="Kalam"/>
                <a:ea typeface="Kalam"/>
                <a:cs typeface="Kalam"/>
                <a:sym typeface="Kalam"/>
              </a:rPr>
            </a:br>
            <a:endParaRPr sz="1800">
              <a:solidFill>
                <a:schemeClr val="lt1"/>
              </a:solidFill>
              <a:latin typeface="Kalam"/>
              <a:ea typeface="Kalam"/>
              <a:cs typeface="Kalam"/>
              <a:sym typeface="Kalam"/>
            </a:endParaRPr>
          </a:p>
          <a:p>
            <a:pPr indent="-228600" lvl="0" marL="228600" rtl="0" algn="l">
              <a:lnSpc>
                <a:spcPct val="90000"/>
              </a:lnSpc>
              <a:spcBef>
                <a:spcPts val="1000"/>
              </a:spcBef>
              <a:spcAft>
                <a:spcPts val="0"/>
              </a:spcAft>
              <a:buClr>
                <a:schemeClr val="lt1"/>
              </a:buClr>
              <a:buSzPts val="1800"/>
              <a:buChar char="•"/>
            </a:pPr>
            <a:r>
              <a:rPr lang="en-US" sz="1800">
                <a:solidFill>
                  <a:schemeClr val="lt1"/>
                </a:solidFill>
                <a:latin typeface="Kalam"/>
                <a:ea typeface="Kalam"/>
                <a:cs typeface="Kalam"/>
                <a:sym typeface="Kalam"/>
              </a:rPr>
              <a:t>Total number of new visits needed to meet objectives:</a:t>
            </a:r>
            <a:r>
              <a:rPr b="1" lang="en-US" sz="1800">
                <a:solidFill>
                  <a:schemeClr val="lt1"/>
                </a:solidFill>
                <a:latin typeface="Kalam"/>
                <a:ea typeface="Kalam"/>
                <a:cs typeface="Kalam"/>
                <a:sym typeface="Kalam"/>
              </a:rPr>
              <a:t> 9,131</a:t>
            </a:r>
            <a:endParaRPr b="1" sz="1800">
              <a:solidFill>
                <a:schemeClr val="lt1"/>
              </a:solidFill>
              <a:latin typeface="Kalam"/>
              <a:ea typeface="Kalam"/>
              <a:cs typeface="Kalam"/>
              <a:sym typeface="Kalam"/>
            </a:endParaRPr>
          </a:p>
          <a:p>
            <a:pPr indent="0" lvl="0" marL="457200" rtl="0" algn="l">
              <a:lnSpc>
                <a:spcPct val="90000"/>
              </a:lnSpc>
              <a:spcBef>
                <a:spcPts val="1000"/>
              </a:spcBef>
              <a:spcAft>
                <a:spcPts val="0"/>
              </a:spcAft>
              <a:buNone/>
            </a:pPr>
            <a:r>
              <a:t/>
            </a:r>
            <a:endParaRPr b="1" sz="1800">
              <a:solidFill>
                <a:schemeClr val="lt1"/>
              </a:solidFill>
              <a:latin typeface="Kalam"/>
              <a:ea typeface="Kalam"/>
              <a:cs typeface="Kalam"/>
              <a:sym typeface="Kalam"/>
            </a:endParaRPr>
          </a:p>
          <a:p>
            <a:pPr indent="-228600" lvl="0" marL="228600" rtl="0" algn="l">
              <a:lnSpc>
                <a:spcPct val="90000"/>
              </a:lnSpc>
              <a:spcBef>
                <a:spcPts val="1000"/>
              </a:spcBef>
              <a:spcAft>
                <a:spcPts val="0"/>
              </a:spcAft>
              <a:buClr>
                <a:schemeClr val="lt1"/>
              </a:buClr>
              <a:buSzPts val="1800"/>
              <a:buChar char="•"/>
            </a:pPr>
            <a:r>
              <a:rPr lang="en-US" sz="1800">
                <a:solidFill>
                  <a:schemeClr val="lt1"/>
                </a:solidFill>
                <a:latin typeface="Kalam"/>
                <a:ea typeface="Kalam"/>
                <a:cs typeface="Kalam"/>
                <a:sym typeface="Kalam"/>
              </a:rPr>
              <a:t>Total number of new customers needed to meet objectives: </a:t>
            </a:r>
            <a:r>
              <a:rPr b="1" lang="en-US" sz="1800">
                <a:solidFill>
                  <a:schemeClr val="lt1"/>
                </a:solidFill>
                <a:latin typeface="Kalam"/>
                <a:ea typeface="Kalam"/>
                <a:cs typeface="Kalam"/>
                <a:sym typeface="Kalam"/>
              </a:rPr>
              <a:t>2,842</a:t>
            </a:r>
            <a:br>
              <a:rPr lang="en-US" sz="1800">
                <a:solidFill>
                  <a:schemeClr val="lt1"/>
                </a:solidFill>
                <a:latin typeface="Kalam"/>
                <a:ea typeface="Kalam"/>
                <a:cs typeface="Kalam"/>
                <a:sym typeface="Kalam"/>
              </a:rPr>
            </a:br>
            <a:endParaRPr sz="1800">
              <a:solidFill>
                <a:schemeClr val="lt1"/>
              </a:solidFill>
              <a:latin typeface="Kalam"/>
              <a:ea typeface="Kalam"/>
              <a:cs typeface="Kalam"/>
              <a:sym typeface="Kalam"/>
            </a:endParaRPr>
          </a:p>
          <a:p>
            <a:pPr indent="-228600" lvl="0" marL="228600" rtl="0" algn="l">
              <a:lnSpc>
                <a:spcPct val="90000"/>
              </a:lnSpc>
              <a:spcBef>
                <a:spcPts val="1000"/>
              </a:spcBef>
              <a:spcAft>
                <a:spcPts val="0"/>
              </a:spcAft>
              <a:buClr>
                <a:schemeClr val="lt1"/>
              </a:buClr>
              <a:buSzPts val="1800"/>
              <a:buChar char="•"/>
            </a:pPr>
            <a:r>
              <a:rPr lang="en-US" sz="1800">
                <a:solidFill>
                  <a:schemeClr val="lt1"/>
                </a:solidFill>
                <a:latin typeface="Kalam"/>
                <a:ea typeface="Kalam"/>
                <a:cs typeface="Kalam"/>
                <a:sym typeface="Kalam"/>
              </a:rPr>
              <a:t>Total revenue currently generated by the business:  </a:t>
            </a:r>
            <a:r>
              <a:rPr b="1" lang="en-US" sz="1800">
                <a:solidFill>
                  <a:schemeClr val="lt1"/>
                </a:solidFill>
                <a:latin typeface="Kalam"/>
                <a:ea typeface="Kalam"/>
                <a:cs typeface="Kalam"/>
                <a:sym typeface="Kalam"/>
              </a:rPr>
              <a:t>$1,495,690</a:t>
            </a:r>
            <a:br>
              <a:rPr b="1" lang="en-US" sz="1800">
                <a:solidFill>
                  <a:schemeClr val="lt1"/>
                </a:solidFill>
                <a:latin typeface="Kalam"/>
                <a:ea typeface="Kalam"/>
                <a:cs typeface="Kalam"/>
                <a:sym typeface="Kalam"/>
              </a:rPr>
            </a:br>
            <a:endParaRPr b="1" sz="1800">
              <a:solidFill>
                <a:schemeClr val="lt1"/>
              </a:solidFill>
              <a:latin typeface="Kalam"/>
              <a:ea typeface="Kalam"/>
              <a:cs typeface="Kalam"/>
              <a:sym typeface="Kalam"/>
            </a:endParaRPr>
          </a:p>
          <a:p>
            <a:pPr indent="-228600" lvl="0" marL="228600" rtl="0" algn="l">
              <a:lnSpc>
                <a:spcPct val="90000"/>
              </a:lnSpc>
              <a:spcBef>
                <a:spcPts val="1000"/>
              </a:spcBef>
              <a:spcAft>
                <a:spcPts val="0"/>
              </a:spcAft>
              <a:buClr>
                <a:schemeClr val="lt1"/>
              </a:buClr>
              <a:buSzPts val="1800"/>
              <a:buChar char="•"/>
            </a:pPr>
            <a:r>
              <a:rPr lang="en-US" sz="1800">
                <a:solidFill>
                  <a:schemeClr val="lt1"/>
                </a:solidFill>
                <a:latin typeface="Kalam"/>
                <a:ea typeface="Kalam"/>
                <a:cs typeface="Kalam"/>
                <a:sym typeface="Kalam"/>
              </a:rPr>
              <a:t>Net new revenue needed to meet the business objectives: </a:t>
            </a:r>
            <a:r>
              <a:rPr b="1" lang="en-US" sz="1800">
                <a:solidFill>
                  <a:schemeClr val="lt1"/>
                </a:solidFill>
                <a:latin typeface="Kalam"/>
                <a:ea typeface="Kalam"/>
                <a:cs typeface="Kalam"/>
                <a:sym typeface="Kalam"/>
              </a:rPr>
              <a:t>$149,569</a:t>
            </a:r>
            <a:br>
              <a:rPr lang="en-US" sz="1800">
                <a:solidFill>
                  <a:schemeClr val="lt1"/>
                </a:solidFill>
                <a:latin typeface="Kalam"/>
                <a:ea typeface="Kalam"/>
                <a:cs typeface="Kalam"/>
                <a:sym typeface="Kalam"/>
              </a:rPr>
            </a:br>
            <a:endParaRPr sz="1800">
              <a:solidFill>
                <a:schemeClr val="lt1"/>
              </a:solidFill>
              <a:latin typeface="Kalam"/>
              <a:ea typeface="Kalam"/>
              <a:cs typeface="Kalam"/>
              <a:sym typeface="Kalam"/>
            </a:endParaRPr>
          </a:p>
          <a:p>
            <a:pPr indent="-228600" lvl="0" marL="228600" rtl="0" algn="l">
              <a:lnSpc>
                <a:spcPct val="90000"/>
              </a:lnSpc>
              <a:spcBef>
                <a:spcPts val="1000"/>
              </a:spcBef>
              <a:spcAft>
                <a:spcPts val="0"/>
              </a:spcAft>
              <a:buClr>
                <a:schemeClr val="lt1"/>
              </a:buClr>
              <a:buSzPts val="1800"/>
              <a:buFont typeface="Kalam"/>
              <a:buChar char="•"/>
            </a:pPr>
            <a:r>
              <a:rPr lang="en-US" sz="1800">
                <a:solidFill>
                  <a:schemeClr val="lt1"/>
                </a:solidFill>
                <a:latin typeface="Kalam"/>
                <a:ea typeface="Kalam"/>
                <a:cs typeface="Kalam"/>
                <a:sym typeface="Kalam"/>
              </a:rPr>
              <a:t>Which category or categories will you focus on to meet objectives:</a:t>
            </a:r>
            <a:endParaRPr sz="1800">
              <a:solidFill>
                <a:schemeClr val="lt1"/>
              </a:solidFill>
              <a:latin typeface="Kalam"/>
              <a:ea typeface="Kalam"/>
              <a:cs typeface="Kalam"/>
              <a:sym typeface="Kalam"/>
            </a:endParaRPr>
          </a:p>
          <a:p>
            <a:pPr indent="-228600" lvl="1" marL="685800" rtl="0" algn="l">
              <a:lnSpc>
                <a:spcPct val="90000"/>
              </a:lnSpc>
              <a:spcBef>
                <a:spcPts val="1000"/>
              </a:spcBef>
              <a:spcAft>
                <a:spcPts val="0"/>
              </a:spcAft>
              <a:buClr>
                <a:schemeClr val="lt1"/>
              </a:buClr>
              <a:buSzPts val="1800"/>
              <a:buFont typeface="Kalam"/>
              <a:buChar char="•"/>
            </a:pPr>
            <a:r>
              <a:rPr b="1" lang="en-US" sz="1800">
                <a:solidFill>
                  <a:schemeClr val="lt1"/>
                </a:solidFill>
                <a:latin typeface="Kalam"/>
                <a:ea typeface="Kalam"/>
                <a:cs typeface="Kalam"/>
                <a:sym typeface="Kalam"/>
              </a:rPr>
              <a:t>Infrequents</a:t>
            </a:r>
            <a:endParaRPr b="1" sz="1800">
              <a:solidFill>
                <a:schemeClr val="lt1"/>
              </a:solidFill>
              <a:latin typeface="Kalam"/>
              <a:ea typeface="Kalam"/>
              <a:cs typeface="Kalam"/>
              <a:sym typeface="Kalam"/>
            </a:endParaRPr>
          </a:p>
          <a:p>
            <a:pPr indent="-228600" lvl="1" marL="685800" rtl="0" algn="l">
              <a:lnSpc>
                <a:spcPct val="90000"/>
              </a:lnSpc>
              <a:spcBef>
                <a:spcPts val="1000"/>
              </a:spcBef>
              <a:spcAft>
                <a:spcPts val="0"/>
              </a:spcAft>
              <a:buClr>
                <a:schemeClr val="lt1"/>
              </a:buClr>
              <a:buSzPts val="1800"/>
              <a:buFont typeface="Kalam"/>
              <a:buChar char="•"/>
            </a:pPr>
            <a:r>
              <a:rPr b="1" lang="en-US" sz="1800">
                <a:solidFill>
                  <a:schemeClr val="lt1"/>
                </a:solidFill>
                <a:latin typeface="Kalam"/>
                <a:ea typeface="Kalam"/>
                <a:cs typeface="Kalam"/>
                <a:sym typeface="Kalam"/>
              </a:rPr>
              <a:t>Regulars</a:t>
            </a:r>
            <a:endParaRPr>
              <a:solidFill>
                <a:schemeClr val="lt1"/>
              </a:solidFill>
              <a:latin typeface="Kalam"/>
              <a:ea typeface="Kalam"/>
              <a:cs typeface="Kalam"/>
              <a:sym typeface="Kalam"/>
            </a:endParaRPr>
          </a:p>
        </p:txBody>
      </p:sp>
      <p:pic>
        <p:nvPicPr>
          <p:cNvPr id="181" name="Google Shape;181;p14"/>
          <p:cNvPicPr preferRelativeResize="0"/>
          <p:nvPr/>
        </p:nvPicPr>
        <p:blipFill>
          <a:blip r:embed="rId4">
            <a:alphaModFix/>
          </a:blip>
          <a:stretch>
            <a:fillRect/>
          </a:stretch>
        </p:blipFill>
        <p:spPr>
          <a:xfrm>
            <a:off x="8096250" y="514350"/>
            <a:ext cx="3286125" cy="2190750"/>
          </a:xfrm>
          <a:prstGeom prst="rect">
            <a:avLst/>
          </a:prstGeom>
          <a:noFill/>
          <a:ln>
            <a:noFill/>
          </a:ln>
        </p:spPr>
      </p:pic>
      <p:pic>
        <p:nvPicPr>
          <p:cNvPr id="182" name="Google Shape;182;p14"/>
          <p:cNvPicPr preferRelativeResize="0"/>
          <p:nvPr/>
        </p:nvPicPr>
        <p:blipFill>
          <a:blip r:embed="rId5">
            <a:alphaModFix/>
          </a:blip>
          <a:stretch>
            <a:fillRect/>
          </a:stretch>
        </p:blipFill>
        <p:spPr>
          <a:xfrm rot="5400000">
            <a:off x="8324850" y="2990850"/>
            <a:ext cx="3619500" cy="36195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79"/>
                                        </p:tgtEl>
                                        <p:attrNameLst>
                                          <p:attrName>style.visibility</p:attrName>
                                        </p:attrNameLst>
                                      </p:cBhvr>
                                      <p:to>
                                        <p:strVal val="visible"/>
                                      </p:to>
                                    </p:set>
                                    <p:anim calcmode="lin" valueType="num">
                                      <p:cBhvr additive="base">
                                        <p:cTn dur="1000"/>
                                        <p:tgtEl>
                                          <p:spTgt spid="179"/>
                                        </p:tgtEl>
                                        <p:attrNameLst>
                                          <p:attrName>ppt_w</p:attrName>
                                        </p:attrNameLst>
                                      </p:cBhvr>
                                      <p:tavLst>
                                        <p:tav fmla="" tm="0">
                                          <p:val>
                                            <p:strVal val="0"/>
                                          </p:val>
                                        </p:tav>
                                        <p:tav fmla="" tm="100000">
                                          <p:val>
                                            <p:strVal val="#ppt_w"/>
                                          </p:val>
                                        </p:tav>
                                      </p:tavLst>
                                    </p:anim>
                                    <p:anim calcmode="lin" valueType="num">
                                      <p:cBhvr additive="base">
                                        <p:cTn dur="1000"/>
                                        <p:tgtEl>
                                          <p:spTgt spid="179"/>
                                        </p:tgtEl>
                                        <p:attrNameLst>
                                          <p:attrName>ppt_h</p:attrName>
                                        </p:attrNameLst>
                                      </p:cBhvr>
                                      <p:tavLst>
                                        <p:tav fmla="" tm="0">
                                          <p:val>
                                            <p:strVal val="0"/>
                                          </p:val>
                                        </p:tav>
                                        <p:tav fmla="" tm="100000">
                                          <p:val>
                                            <p:strVal val="#ppt_h"/>
                                          </p:val>
                                        </p:tav>
                                      </p:tavLst>
                                    </p:anim>
                                  </p:childTnLst>
                                </p:cTn>
                              </p:par>
                              <p:par>
                                <p:cTn fill="hold" nodeType="withEffect" presetClass="entr" presetID="2" presetSubtype="1">
                                  <p:stCondLst>
                                    <p:cond delay="0"/>
                                  </p:stCondLst>
                                  <p:childTnLst>
                                    <p:set>
                                      <p:cBhvr>
                                        <p:cTn dur="1" fill="hold">
                                          <p:stCondLst>
                                            <p:cond delay="0"/>
                                          </p:stCondLst>
                                        </p:cTn>
                                        <p:tgtEl>
                                          <p:spTgt spid="181"/>
                                        </p:tgtEl>
                                        <p:attrNameLst>
                                          <p:attrName>style.visibility</p:attrName>
                                        </p:attrNameLst>
                                      </p:cBhvr>
                                      <p:to>
                                        <p:strVal val="visible"/>
                                      </p:to>
                                    </p:set>
                                    <p:anim calcmode="lin" valueType="num">
                                      <p:cBhvr additive="base">
                                        <p:cTn dur="1000"/>
                                        <p:tgtEl>
                                          <p:spTgt spid="181"/>
                                        </p:tgtEl>
                                        <p:attrNameLst>
                                          <p:attrName>ppt_y</p:attrName>
                                        </p:attrNameLst>
                                      </p:cBhvr>
                                      <p:tavLst>
                                        <p:tav fmla="" tm="0">
                                          <p:val>
                                            <p:strVal val="#ppt_y-1"/>
                                          </p:val>
                                        </p:tav>
                                        <p:tav fmla="" tm="100000">
                                          <p:val>
                                            <p:strVal val="#ppt_y"/>
                                          </p:val>
                                        </p:tav>
                                      </p:tavLst>
                                    </p:anim>
                                  </p:childTnLst>
                                </p:cTn>
                              </p:par>
                              <p:par>
                                <p:cTn fill="hold" nodeType="withEffect" presetClass="entr" presetID="23" presetSubtype="16">
                                  <p:stCondLst>
                                    <p:cond delay="0"/>
                                  </p:stCondLst>
                                  <p:childTnLst>
                                    <p:set>
                                      <p:cBhvr>
                                        <p:cTn dur="1" fill="hold">
                                          <p:stCondLst>
                                            <p:cond delay="0"/>
                                          </p:stCondLst>
                                        </p:cTn>
                                        <p:tgtEl>
                                          <p:spTgt spid="180"/>
                                        </p:tgtEl>
                                        <p:attrNameLst>
                                          <p:attrName>style.visibility</p:attrName>
                                        </p:attrNameLst>
                                      </p:cBhvr>
                                      <p:to>
                                        <p:strVal val="visible"/>
                                      </p:to>
                                    </p:set>
                                    <p:anim calcmode="lin" valueType="num">
                                      <p:cBhvr additive="base">
                                        <p:cTn dur="1000"/>
                                        <p:tgtEl>
                                          <p:spTgt spid="180"/>
                                        </p:tgtEl>
                                        <p:attrNameLst>
                                          <p:attrName>ppt_w</p:attrName>
                                        </p:attrNameLst>
                                      </p:cBhvr>
                                      <p:tavLst>
                                        <p:tav fmla="" tm="0">
                                          <p:val>
                                            <p:strVal val="0"/>
                                          </p:val>
                                        </p:tav>
                                        <p:tav fmla="" tm="100000">
                                          <p:val>
                                            <p:strVal val="#ppt_w"/>
                                          </p:val>
                                        </p:tav>
                                      </p:tavLst>
                                    </p:anim>
                                    <p:anim calcmode="lin" valueType="num">
                                      <p:cBhvr additive="base">
                                        <p:cTn dur="1000"/>
                                        <p:tgtEl>
                                          <p:spTgt spid="180"/>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D966"/>
        </a:solidFill>
      </p:bgPr>
    </p:bg>
    <p:spTree>
      <p:nvGrpSpPr>
        <p:cNvPr id="186" name="Shape 186"/>
        <p:cNvGrpSpPr/>
        <p:nvPr/>
      </p:nvGrpSpPr>
      <p:grpSpPr>
        <a:xfrm>
          <a:off x="0" y="0"/>
          <a:ext cx="0" cy="0"/>
          <a:chOff x="0" y="0"/>
          <a:chExt cx="0" cy="0"/>
        </a:xfrm>
      </p:grpSpPr>
      <p:sp>
        <p:nvSpPr>
          <p:cNvPr id="187" name="Google Shape;187;g1f28a49a81d_0_6"/>
          <p:cNvSpPr/>
          <p:nvPr/>
        </p:nvSpPr>
        <p:spPr>
          <a:xfrm>
            <a:off x="3726900" y="1444625"/>
            <a:ext cx="5448300" cy="335100"/>
          </a:xfrm>
          <a:prstGeom prst="rect">
            <a:avLst/>
          </a:prstGeom>
          <a:solidFill>
            <a:srgbClr val="FFFFFF"/>
          </a:solidFill>
          <a:ln cap="flat" cmpd="sng" w="38100">
            <a:solidFill>
              <a:srgbClr val="93C47D"/>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Arial"/>
              <a:ea typeface="Arial"/>
              <a:cs typeface="Arial"/>
              <a:sym typeface="Arial"/>
            </a:endParaRPr>
          </a:p>
        </p:txBody>
      </p:sp>
      <p:sp>
        <p:nvSpPr>
          <p:cNvPr id="188" name="Google Shape;188;g1f28a49a81d_0_6"/>
          <p:cNvSpPr txBox="1"/>
          <p:nvPr/>
        </p:nvSpPr>
        <p:spPr>
          <a:xfrm>
            <a:off x="3720550" y="1444625"/>
            <a:ext cx="5448300" cy="369300"/>
          </a:xfrm>
          <a:prstGeom prst="rect">
            <a:avLst/>
          </a:prstGeom>
          <a:noFill/>
          <a:ln cap="flat" cmpd="sng" w="38100">
            <a:solidFill>
              <a:srgbClr val="93C47D"/>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9,</a:t>
            </a:r>
            <a:r>
              <a:rPr lang="en-US" sz="1800"/>
              <a:t>131</a:t>
            </a:r>
            <a:r>
              <a:rPr b="0" i="0" lang="en-US" sz="1800" u="none" cap="none" strike="noStrike">
                <a:solidFill>
                  <a:srgbClr val="000000"/>
                </a:solidFill>
                <a:latin typeface="Arial"/>
                <a:ea typeface="Arial"/>
                <a:cs typeface="Arial"/>
                <a:sym typeface="Arial"/>
              </a:rPr>
              <a:t> NEW visits / transactions year over year</a:t>
            </a:r>
            <a:endParaRPr/>
          </a:p>
        </p:txBody>
      </p:sp>
      <p:sp>
        <p:nvSpPr>
          <p:cNvPr id="189" name="Google Shape;189;g1f28a49a81d_0_6"/>
          <p:cNvSpPr txBox="1"/>
          <p:nvPr/>
        </p:nvSpPr>
        <p:spPr>
          <a:xfrm>
            <a:off x="1388513" y="1446213"/>
            <a:ext cx="2286000" cy="369300"/>
          </a:xfrm>
          <a:prstGeom prst="rect">
            <a:avLst/>
          </a:prstGeom>
          <a:solidFill>
            <a:schemeClr val="lt1"/>
          </a:solidFill>
          <a:ln cap="flat" cmpd="sng" w="38100">
            <a:solidFill>
              <a:srgbClr val="93C47D"/>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Objective 1 (O</a:t>
            </a:r>
            <a:r>
              <a:rPr b="0" baseline="30000" i="0" lang="en-US" sz="1800" u="none" cap="none" strike="noStrike">
                <a:solidFill>
                  <a:srgbClr val="000000"/>
                </a:solidFill>
                <a:latin typeface="Arial"/>
                <a:ea typeface="Arial"/>
                <a:cs typeface="Arial"/>
                <a:sym typeface="Arial"/>
              </a:rPr>
              <a:t>1</a:t>
            </a:r>
            <a:r>
              <a:rPr b="0" i="0" lang="en-US" sz="1800" u="none" cap="none" strike="noStrike">
                <a:solidFill>
                  <a:srgbClr val="000000"/>
                </a:solidFill>
                <a:latin typeface="Arial"/>
                <a:ea typeface="Arial"/>
                <a:cs typeface="Arial"/>
                <a:sym typeface="Arial"/>
              </a:rPr>
              <a:t>)</a:t>
            </a:r>
            <a:endParaRPr/>
          </a:p>
        </p:txBody>
      </p:sp>
      <p:sp>
        <p:nvSpPr>
          <p:cNvPr id="190" name="Google Shape;190;g1f28a49a81d_0_6"/>
          <p:cNvSpPr/>
          <p:nvPr/>
        </p:nvSpPr>
        <p:spPr>
          <a:xfrm>
            <a:off x="3733250" y="1855788"/>
            <a:ext cx="5448300" cy="335100"/>
          </a:xfrm>
          <a:prstGeom prst="rect">
            <a:avLst/>
          </a:prstGeom>
          <a:solidFill>
            <a:srgbClr val="FFFFFF"/>
          </a:solidFill>
          <a:ln cap="flat" cmpd="sng" w="38100">
            <a:solidFill>
              <a:srgbClr val="93C47D"/>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Arial"/>
              <a:ea typeface="Arial"/>
              <a:cs typeface="Arial"/>
              <a:sym typeface="Arial"/>
            </a:endParaRPr>
          </a:p>
        </p:txBody>
      </p:sp>
      <p:sp>
        <p:nvSpPr>
          <p:cNvPr id="191" name="Google Shape;191;g1f28a49a81d_0_6"/>
          <p:cNvSpPr txBox="1"/>
          <p:nvPr/>
        </p:nvSpPr>
        <p:spPr>
          <a:xfrm>
            <a:off x="3726900" y="1855788"/>
            <a:ext cx="5448300" cy="369300"/>
          </a:xfrm>
          <a:prstGeom prst="rect">
            <a:avLst/>
          </a:prstGeom>
          <a:noFill/>
          <a:ln cap="flat" cmpd="sng" w="38100">
            <a:solidFill>
              <a:srgbClr val="93C47D"/>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$1</a:t>
            </a:r>
            <a:r>
              <a:rPr lang="en-US" sz="1800"/>
              <a:t>49,569</a:t>
            </a:r>
            <a:r>
              <a:rPr b="0" i="0" lang="en-US" sz="1800" u="none" cap="none" strike="noStrike">
                <a:solidFill>
                  <a:srgbClr val="000000"/>
                </a:solidFill>
                <a:latin typeface="Arial"/>
                <a:ea typeface="Arial"/>
                <a:cs typeface="Arial"/>
                <a:sym typeface="Arial"/>
              </a:rPr>
              <a:t> NEW revenues year over year</a:t>
            </a:r>
            <a:endParaRPr/>
          </a:p>
        </p:txBody>
      </p:sp>
      <p:sp>
        <p:nvSpPr>
          <p:cNvPr id="192" name="Google Shape;192;g1f28a49a81d_0_6"/>
          <p:cNvSpPr txBox="1"/>
          <p:nvPr/>
        </p:nvSpPr>
        <p:spPr>
          <a:xfrm>
            <a:off x="1388513" y="1830388"/>
            <a:ext cx="2286000" cy="369300"/>
          </a:xfrm>
          <a:prstGeom prst="rect">
            <a:avLst/>
          </a:prstGeom>
          <a:solidFill>
            <a:schemeClr val="lt1"/>
          </a:solidFill>
          <a:ln cap="flat" cmpd="sng" w="38100">
            <a:solidFill>
              <a:srgbClr val="93C47D"/>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Objective 2 (O</a:t>
            </a:r>
            <a:r>
              <a:rPr b="0" baseline="30000" i="0" lang="en-US" sz="1800" u="none" cap="none" strike="noStrike">
                <a:solidFill>
                  <a:srgbClr val="000000"/>
                </a:solidFill>
                <a:latin typeface="Arial"/>
                <a:ea typeface="Arial"/>
                <a:cs typeface="Arial"/>
                <a:sym typeface="Arial"/>
              </a:rPr>
              <a:t>2</a:t>
            </a:r>
            <a:r>
              <a:rPr b="0" i="0" lang="en-US" sz="1800" u="none" cap="none" strike="noStrike">
                <a:solidFill>
                  <a:srgbClr val="000000"/>
                </a:solidFill>
                <a:latin typeface="Arial"/>
                <a:ea typeface="Arial"/>
                <a:cs typeface="Arial"/>
                <a:sym typeface="Arial"/>
              </a:rPr>
              <a:t>)</a:t>
            </a:r>
            <a:endParaRPr/>
          </a:p>
        </p:txBody>
      </p:sp>
      <p:sp>
        <p:nvSpPr>
          <p:cNvPr id="193" name="Google Shape;193;g1f28a49a81d_0_6"/>
          <p:cNvSpPr/>
          <p:nvPr/>
        </p:nvSpPr>
        <p:spPr>
          <a:xfrm>
            <a:off x="9694313" y="1444625"/>
            <a:ext cx="426900" cy="385800"/>
          </a:xfrm>
          <a:prstGeom prst="rect">
            <a:avLst/>
          </a:prstGeom>
          <a:solidFill>
            <a:schemeClr val="lt1"/>
          </a:solidFill>
          <a:ln cap="flat" cmpd="sng" w="38100">
            <a:solidFill>
              <a:srgbClr val="93C4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800" u="none" cap="none" strike="noStrike">
                <a:solidFill>
                  <a:srgbClr val="000000"/>
                </a:solidFill>
                <a:latin typeface="Arial"/>
                <a:ea typeface="Arial"/>
                <a:cs typeface="Arial"/>
                <a:sym typeface="Arial"/>
              </a:rPr>
              <a:t>1</a:t>
            </a:r>
            <a:endParaRPr/>
          </a:p>
        </p:txBody>
      </p:sp>
      <p:sp>
        <p:nvSpPr>
          <p:cNvPr id="194" name="Google Shape;194;g1f28a49a81d_0_6"/>
          <p:cNvSpPr/>
          <p:nvPr/>
        </p:nvSpPr>
        <p:spPr>
          <a:xfrm>
            <a:off x="9694313" y="1887538"/>
            <a:ext cx="426900" cy="385800"/>
          </a:xfrm>
          <a:prstGeom prst="rect">
            <a:avLst/>
          </a:prstGeom>
          <a:solidFill>
            <a:schemeClr val="lt1"/>
          </a:solidFill>
          <a:ln cap="flat" cmpd="sng" w="38100">
            <a:solidFill>
              <a:srgbClr val="93C4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800" u="none" cap="none" strike="noStrike">
                <a:solidFill>
                  <a:srgbClr val="000000"/>
                </a:solidFill>
                <a:latin typeface="Arial"/>
                <a:ea typeface="Arial"/>
                <a:cs typeface="Arial"/>
                <a:sym typeface="Arial"/>
              </a:rPr>
              <a:t>2</a:t>
            </a:r>
            <a:endParaRPr/>
          </a:p>
        </p:txBody>
      </p:sp>
      <p:grpSp>
        <p:nvGrpSpPr>
          <p:cNvPr id="195" name="Google Shape;195;g1f28a49a81d_0_6"/>
          <p:cNvGrpSpPr/>
          <p:nvPr/>
        </p:nvGrpSpPr>
        <p:grpSpPr>
          <a:xfrm>
            <a:off x="1388527" y="2404775"/>
            <a:ext cx="7780030" cy="685800"/>
            <a:chOff x="410592" y="2737366"/>
            <a:chExt cx="7780808" cy="685800"/>
          </a:xfrm>
        </p:grpSpPr>
        <p:sp>
          <p:nvSpPr>
            <p:cNvPr id="196" name="Google Shape;196;g1f28a49a81d_0_6"/>
            <p:cNvSpPr/>
            <p:nvPr/>
          </p:nvSpPr>
          <p:spPr>
            <a:xfrm>
              <a:off x="2742800" y="2737366"/>
              <a:ext cx="5448600" cy="685800"/>
            </a:xfrm>
            <a:prstGeom prst="rect">
              <a:avLst/>
            </a:prstGeom>
            <a:solidFill>
              <a:srgbClr val="FFFFFF"/>
            </a:solidFill>
            <a:ln cap="flat" cmpd="sng" w="38100">
              <a:solidFill>
                <a:srgbClr val="93C47D"/>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Arial"/>
                <a:ea typeface="Arial"/>
                <a:cs typeface="Arial"/>
                <a:sym typeface="Arial"/>
              </a:endParaRPr>
            </a:p>
          </p:txBody>
        </p:sp>
        <p:sp>
          <p:nvSpPr>
            <p:cNvPr id="197" name="Google Shape;197;g1f28a49a81d_0_6"/>
            <p:cNvSpPr txBox="1"/>
            <p:nvPr/>
          </p:nvSpPr>
          <p:spPr>
            <a:xfrm>
              <a:off x="410592" y="2919928"/>
              <a:ext cx="2286000" cy="369300"/>
            </a:xfrm>
            <a:prstGeom prst="rect">
              <a:avLst/>
            </a:prstGeom>
            <a:solidFill>
              <a:schemeClr val="lt1"/>
            </a:solidFill>
            <a:ln cap="flat" cmpd="sng" w="38100">
              <a:solidFill>
                <a:srgbClr val="93C47D"/>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Target Audience</a:t>
              </a:r>
              <a:endParaRPr/>
            </a:p>
          </p:txBody>
        </p:sp>
      </p:grpSp>
      <p:sp>
        <p:nvSpPr>
          <p:cNvPr id="198" name="Google Shape;198;g1f28a49a81d_0_6"/>
          <p:cNvSpPr/>
          <p:nvPr/>
        </p:nvSpPr>
        <p:spPr>
          <a:xfrm>
            <a:off x="9694313" y="3221038"/>
            <a:ext cx="426900" cy="385800"/>
          </a:xfrm>
          <a:prstGeom prst="rect">
            <a:avLst/>
          </a:prstGeom>
          <a:solidFill>
            <a:schemeClr val="lt1"/>
          </a:solidFill>
          <a:ln cap="flat" cmpd="sng" w="38100">
            <a:solidFill>
              <a:srgbClr val="93C4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800" u="none" cap="none" strike="noStrike">
                <a:solidFill>
                  <a:srgbClr val="000000"/>
                </a:solidFill>
                <a:latin typeface="Arial"/>
                <a:ea typeface="Arial"/>
                <a:cs typeface="Arial"/>
                <a:sym typeface="Arial"/>
              </a:rPr>
              <a:t>4</a:t>
            </a:r>
            <a:endParaRPr/>
          </a:p>
        </p:txBody>
      </p:sp>
      <p:sp>
        <p:nvSpPr>
          <p:cNvPr id="199" name="Google Shape;199;g1f28a49a81d_0_6"/>
          <p:cNvSpPr/>
          <p:nvPr/>
        </p:nvSpPr>
        <p:spPr>
          <a:xfrm>
            <a:off x="9694313" y="3721100"/>
            <a:ext cx="426900" cy="385800"/>
          </a:xfrm>
          <a:prstGeom prst="rect">
            <a:avLst/>
          </a:prstGeom>
          <a:solidFill>
            <a:schemeClr val="lt1"/>
          </a:solidFill>
          <a:ln cap="flat" cmpd="sng" w="38100">
            <a:solidFill>
              <a:srgbClr val="93C4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800" u="none" cap="none" strike="noStrike">
                <a:solidFill>
                  <a:srgbClr val="000000"/>
                </a:solidFill>
                <a:latin typeface="Arial"/>
                <a:ea typeface="Arial"/>
                <a:cs typeface="Arial"/>
                <a:sym typeface="Arial"/>
              </a:rPr>
              <a:t>5</a:t>
            </a:r>
            <a:endParaRPr/>
          </a:p>
        </p:txBody>
      </p:sp>
      <p:sp>
        <p:nvSpPr>
          <p:cNvPr id="200" name="Google Shape;200;g1f28a49a81d_0_6"/>
          <p:cNvSpPr/>
          <p:nvPr/>
        </p:nvSpPr>
        <p:spPr>
          <a:xfrm>
            <a:off x="9694313" y="2554288"/>
            <a:ext cx="426900" cy="385800"/>
          </a:xfrm>
          <a:prstGeom prst="rect">
            <a:avLst/>
          </a:prstGeom>
          <a:solidFill>
            <a:schemeClr val="lt1"/>
          </a:solidFill>
          <a:ln cap="flat" cmpd="sng" w="38100">
            <a:solidFill>
              <a:srgbClr val="93C4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800" u="none" cap="none" strike="noStrike">
                <a:solidFill>
                  <a:srgbClr val="000000"/>
                </a:solidFill>
                <a:latin typeface="Arial"/>
                <a:ea typeface="Arial"/>
                <a:cs typeface="Arial"/>
                <a:sym typeface="Arial"/>
              </a:rPr>
              <a:t>3</a:t>
            </a:r>
            <a:endParaRPr/>
          </a:p>
        </p:txBody>
      </p:sp>
      <p:sp>
        <p:nvSpPr>
          <p:cNvPr id="201" name="Google Shape;201;g1f28a49a81d_0_6"/>
          <p:cNvSpPr/>
          <p:nvPr/>
        </p:nvSpPr>
        <p:spPr>
          <a:xfrm>
            <a:off x="9694313" y="4221163"/>
            <a:ext cx="426900" cy="385800"/>
          </a:xfrm>
          <a:prstGeom prst="rect">
            <a:avLst/>
          </a:prstGeom>
          <a:solidFill>
            <a:schemeClr val="lt1"/>
          </a:solidFill>
          <a:ln cap="flat" cmpd="sng" w="38100">
            <a:solidFill>
              <a:srgbClr val="93C4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800" u="none" cap="none" strike="noStrike">
                <a:solidFill>
                  <a:srgbClr val="000000"/>
                </a:solidFill>
                <a:latin typeface="Arial"/>
                <a:ea typeface="Arial"/>
                <a:cs typeface="Arial"/>
                <a:sym typeface="Arial"/>
              </a:rPr>
              <a:t>6</a:t>
            </a:r>
            <a:endParaRPr/>
          </a:p>
        </p:txBody>
      </p:sp>
      <p:sp>
        <p:nvSpPr>
          <p:cNvPr id="202" name="Google Shape;202;g1f28a49a81d_0_6"/>
          <p:cNvSpPr/>
          <p:nvPr/>
        </p:nvSpPr>
        <p:spPr>
          <a:xfrm>
            <a:off x="9694313" y="5241925"/>
            <a:ext cx="426900" cy="385800"/>
          </a:xfrm>
          <a:prstGeom prst="rect">
            <a:avLst/>
          </a:prstGeom>
          <a:solidFill>
            <a:schemeClr val="lt1"/>
          </a:solidFill>
          <a:ln cap="flat" cmpd="sng" w="38100">
            <a:solidFill>
              <a:srgbClr val="93C4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800" u="none" cap="none" strike="noStrike">
                <a:solidFill>
                  <a:srgbClr val="000000"/>
                </a:solidFill>
                <a:latin typeface="Arial"/>
                <a:ea typeface="Arial"/>
                <a:cs typeface="Arial"/>
                <a:sym typeface="Arial"/>
              </a:rPr>
              <a:t>7</a:t>
            </a:r>
            <a:endParaRPr/>
          </a:p>
        </p:txBody>
      </p:sp>
      <p:sp>
        <p:nvSpPr>
          <p:cNvPr id="203" name="Google Shape;203;g1f28a49a81d_0_6"/>
          <p:cNvSpPr/>
          <p:nvPr/>
        </p:nvSpPr>
        <p:spPr>
          <a:xfrm>
            <a:off x="3882475" y="3275013"/>
            <a:ext cx="1125600" cy="387300"/>
          </a:xfrm>
          <a:prstGeom prst="rect">
            <a:avLst/>
          </a:prstGeom>
          <a:solidFill>
            <a:srgbClr val="FFFFFF"/>
          </a:solidFill>
          <a:ln cap="flat" cmpd="sng" w="38100">
            <a:solidFill>
              <a:srgbClr val="93C47D"/>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Arial"/>
              <a:ea typeface="Arial"/>
              <a:cs typeface="Arial"/>
              <a:sym typeface="Arial"/>
            </a:endParaRPr>
          </a:p>
        </p:txBody>
      </p:sp>
      <p:sp>
        <p:nvSpPr>
          <p:cNvPr id="204" name="Google Shape;204;g1f28a49a81d_0_6"/>
          <p:cNvSpPr txBox="1"/>
          <p:nvPr/>
        </p:nvSpPr>
        <p:spPr>
          <a:xfrm>
            <a:off x="1496463" y="3313113"/>
            <a:ext cx="2287500" cy="307800"/>
          </a:xfrm>
          <a:prstGeom prst="rect">
            <a:avLst/>
          </a:prstGeom>
          <a:solidFill>
            <a:schemeClr val="lt1"/>
          </a:solidFill>
          <a:ln cap="flat" cmpd="sng" w="38100">
            <a:solidFill>
              <a:srgbClr val="93C47D"/>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Target Verticals</a:t>
            </a:r>
            <a:endParaRPr/>
          </a:p>
        </p:txBody>
      </p:sp>
      <p:sp>
        <p:nvSpPr>
          <p:cNvPr id="205" name="Google Shape;205;g1f28a49a81d_0_6"/>
          <p:cNvSpPr/>
          <p:nvPr/>
        </p:nvSpPr>
        <p:spPr>
          <a:xfrm>
            <a:off x="5223913" y="3286125"/>
            <a:ext cx="1125600" cy="387300"/>
          </a:xfrm>
          <a:prstGeom prst="rect">
            <a:avLst/>
          </a:prstGeom>
          <a:solidFill>
            <a:srgbClr val="FFFFFF"/>
          </a:solidFill>
          <a:ln cap="flat" cmpd="sng" w="38100">
            <a:solidFill>
              <a:srgbClr val="93C47D"/>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Arial"/>
              <a:ea typeface="Arial"/>
              <a:cs typeface="Arial"/>
              <a:sym typeface="Arial"/>
            </a:endParaRPr>
          </a:p>
        </p:txBody>
      </p:sp>
      <p:sp>
        <p:nvSpPr>
          <p:cNvPr id="206" name="Google Shape;206;g1f28a49a81d_0_6"/>
          <p:cNvSpPr/>
          <p:nvPr/>
        </p:nvSpPr>
        <p:spPr>
          <a:xfrm>
            <a:off x="6522488" y="3284538"/>
            <a:ext cx="1127100" cy="387300"/>
          </a:xfrm>
          <a:prstGeom prst="rect">
            <a:avLst/>
          </a:prstGeom>
          <a:solidFill>
            <a:srgbClr val="FFFFFF"/>
          </a:solidFill>
          <a:ln cap="flat" cmpd="sng" w="38100">
            <a:solidFill>
              <a:srgbClr val="93C47D"/>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Arial"/>
              <a:ea typeface="Arial"/>
              <a:cs typeface="Arial"/>
              <a:sym typeface="Arial"/>
            </a:endParaRPr>
          </a:p>
        </p:txBody>
      </p:sp>
      <p:sp>
        <p:nvSpPr>
          <p:cNvPr id="207" name="Google Shape;207;g1f28a49a81d_0_6"/>
          <p:cNvSpPr txBox="1"/>
          <p:nvPr/>
        </p:nvSpPr>
        <p:spPr>
          <a:xfrm>
            <a:off x="3887238" y="3355975"/>
            <a:ext cx="1127100" cy="307800"/>
          </a:xfrm>
          <a:prstGeom prst="rect">
            <a:avLst/>
          </a:prstGeom>
          <a:noFill/>
          <a:ln cap="flat" cmpd="sng" w="38100">
            <a:solidFill>
              <a:schemeClr val="l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Loyalists</a:t>
            </a:r>
            <a:endParaRPr/>
          </a:p>
        </p:txBody>
      </p:sp>
      <p:sp>
        <p:nvSpPr>
          <p:cNvPr id="208" name="Google Shape;208;g1f28a49a81d_0_6"/>
          <p:cNvSpPr txBox="1"/>
          <p:nvPr/>
        </p:nvSpPr>
        <p:spPr>
          <a:xfrm>
            <a:off x="5230263" y="3367088"/>
            <a:ext cx="1125600" cy="307800"/>
          </a:xfrm>
          <a:prstGeom prst="rect">
            <a:avLst/>
          </a:prstGeom>
          <a:noFill/>
          <a:ln cap="flat" cmpd="sng" w="38100">
            <a:solidFill>
              <a:schemeClr val="l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Clr>
                <a:srgbClr val="000000"/>
              </a:buClr>
              <a:buSzPts val="1400"/>
              <a:buFont typeface="Arial"/>
              <a:buNone/>
            </a:pPr>
            <a:r>
              <a:rPr lang="en-US"/>
              <a:t>Regulars</a:t>
            </a:r>
            <a:endParaRPr/>
          </a:p>
        </p:txBody>
      </p:sp>
      <p:sp>
        <p:nvSpPr>
          <p:cNvPr id="209" name="Google Shape;209;g1f28a49a81d_0_6"/>
          <p:cNvSpPr txBox="1"/>
          <p:nvPr/>
        </p:nvSpPr>
        <p:spPr>
          <a:xfrm>
            <a:off x="6543125" y="3354388"/>
            <a:ext cx="1127100" cy="307800"/>
          </a:xfrm>
          <a:prstGeom prst="rect">
            <a:avLst/>
          </a:prstGeom>
          <a:noFill/>
          <a:ln cap="flat" cmpd="sng" w="38100">
            <a:solidFill>
              <a:srgbClr val="93C47D"/>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Infrequents</a:t>
            </a:r>
            <a:endParaRPr/>
          </a:p>
        </p:txBody>
      </p:sp>
      <p:sp>
        <p:nvSpPr>
          <p:cNvPr id="210" name="Google Shape;210;g1f28a49a81d_0_6"/>
          <p:cNvSpPr/>
          <p:nvPr/>
        </p:nvSpPr>
        <p:spPr>
          <a:xfrm>
            <a:off x="3882475" y="3738563"/>
            <a:ext cx="1125600" cy="385800"/>
          </a:xfrm>
          <a:prstGeom prst="rect">
            <a:avLst/>
          </a:prstGeom>
          <a:solidFill>
            <a:srgbClr val="FFFFFF"/>
          </a:solidFill>
          <a:ln cap="flat" cmpd="sng" w="38100">
            <a:solidFill>
              <a:srgbClr val="93C47D"/>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Arial"/>
              <a:ea typeface="Arial"/>
              <a:cs typeface="Arial"/>
              <a:sym typeface="Arial"/>
            </a:endParaRPr>
          </a:p>
        </p:txBody>
      </p:sp>
      <p:sp>
        <p:nvSpPr>
          <p:cNvPr id="211" name="Google Shape;211;g1f28a49a81d_0_6"/>
          <p:cNvSpPr/>
          <p:nvPr/>
        </p:nvSpPr>
        <p:spPr>
          <a:xfrm>
            <a:off x="5223913" y="3749675"/>
            <a:ext cx="1125600" cy="385800"/>
          </a:xfrm>
          <a:prstGeom prst="rect">
            <a:avLst/>
          </a:prstGeom>
          <a:solidFill>
            <a:srgbClr val="FFFFFF"/>
          </a:solidFill>
          <a:ln cap="flat" cmpd="sng" w="38100">
            <a:solidFill>
              <a:srgbClr val="93C47D"/>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Arial"/>
              <a:ea typeface="Arial"/>
              <a:cs typeface="Arial"/>
              <a:sym typeface="Arial"/>
            </a:endParaRPr>
          </a:p>
        </p:txBody>
      </p:sp>
      <p:sp>
        <p:nvSpPr>
          <p:cNvPr id="212" name="Google Shape;212;g1f28a49a81d_0_6"/>
          <p:cNvSpPr/>
          <p:nvPr/>
        </p:nvSpPr>
        <p:spPr>
          <a:xfrm>
            <a:off x="6522488" y="3748088"/>
            <a:ext cx="1127100" cy="385800"/>
          </a:xfrm>
          <a:prstGeom prst="rect">
            <a:avLst/>
          </a:prstGeom>
          <a:solidFill>
            <a:srgbClr val="FFFFFF"/>
          </a:solidFill>
          <a:ln cap="flat" cmpd="sng" w="38100">
            <a:solidFill>
              <a:srgbClr val="93C47D"/>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Arial"/>
              <a:ea typeface="Arial"/>
              <a:cs typeface="Arial"/>
              <a:sym typeface="Arial"/>
            </a:endParaRPr>
          </a:p>
        </p:txBody>
      </p:sp>
      <p:sp>
        <p:nvSpPr>
          <p:cNvPr id="213" name="Google Shape;213;g1f28a49a81d_0_6"/>
          <p:cNvSpPr txBox="1"/>
          <p:nvPr/>
        </p:nvSpPr>
        <p:spPr>
          <a:xfrm>
            <a:off x="3887238" y="3813175"/>
            <a:ext cx="1127100" cy="307800"/>
          </a:xfrm>
          <a:prstGeom prst="rect">
            <a:avLst/>
          </a:prstGeom>
          <a:noFill/>
          <a:ln cap="flat" cmpd="sng" w="38100">
            <a:solidFill>
              <a:schemeClr val="l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Clr>
                <a:srgbClr val="000000"/>
              </a:buClr>
              <a:buSzPts val="1400"/>
              <a:buFont typeface="Arial"/>
              <a:buNone/>
            </a:pPr>
            <a:r>
              <a:rPr lang="en-US"/>
              <a:t>N/A</a:t>
            </a:r>
            <a:endParaRPr/>
          </a:p>
        </p:txBody>
      </p:sp>
      <p:sp>
        <p:nvSpPr>
          <p:cNvPr id="214" name="Google Shape;214;g1f28a49a81d_0_6"/>
          <p:cNvSpPr txBox="1"/>
          <p:nvPr/>
        </p:nvSpPr>
        <p:spPr>
          <a:xfrm>
            <a:off x="5230263" y="3824288"/>
            <a:ext cx="1125600" cy="307800"/>
          </a:xfrm>
          <a:prstGeom prst="rect">
            <a:avLst/>
          </a:prstGeom>
          <a:noFill/>
          <a:ln cap="flat" cmpd="sng" w="38100">
            <a:solidFill>
              <a:schemeClr val="l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Clr>
                <a:srgbClr val="000000"/>
              </a:buClr>
              <a:buSzPts val="1400"/>
              <a:buFont typeface="Arial"/>
              <a:buNone/>
            </a:pPr>
            <a:r>
              <a:rPr lang="en-US"/>
              <a:t>1,801</a:t>
            </a:r>
            <a:endParaRPr/>
          </a:p>
        </p:txBody>
      </p:sp>
      <p:sp>
        <p:nvSpPr>
          <p:cNvPr id="215" name="Google Shape;215;g1f28a49a81d_0_6"/>
          <p:cNvSpPr txBox="1"/>
          <p:nvPr/>
        </p:nvSpPr>
        <p:spPr>
          <a:xfrm>
            <a:off x="6543125" y="3811588"/>
            <a:ext cx="1127100" cy="307800"/>
          </a:xfrm>
          <a:prstGeom prst="rect">
            <a:avLst/>
          </a:prstGeom>
          <a:noFill/>
          <a:ln cap="flat" cmpd="sng" w="38100">
            <a:solidFill>
              <a:schemeClr val="l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Clr>
                <a:srgbClr val="000000"/>
              </a:buClr>
              <a:buSzPts val="1400"/>
              <a:buFont typeface="Arial"/>
              <a:buNone/>
            </a:pPr>
            <a:r>
              <a:rPr lang="en-US"/>
              <a:t>7,331</a:t>
            </a:r>
            <a:endParaRPr/>
          </a:p>
        </p:txBody>
      </p:sp>
      <p:sp>
        <p:nvSpPr>
          <p:cNvPr id="216" name="Google Shape;216;g1f28a49a81d_0_6"/>
          <p:cNvSpPr txBox="1"/>
          <p:nvPr/>
        </p:nvSpPr>
        <p:spPr>
          <a:xfrm>
            <a:off x="1490113" y="3763963"/>
            <a:ext cx="2287500" cy="307800"/>
          </a:xfrm>
          <a:prstGeom prst="rect">
            <a:avLst/>
          </a:prstGeom>
          <a:solidFill>
            <a:schemeClr val="lt1"/>
          </a:solidFill>
          <a:ln cap="flat" cmpd="sng" w="38100">
            <a:solidFill>
              <a:srgbClr val="93C47D"/>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O</a:t>
            </a:r>
            <a:r>
              <a:rPr b="0" baseline="30000" i="0" lang="en-US" sz="1400" u="none" cap="none" strike="noStrike">
                <a:solidFill>
                  <a:srgbClr val="000000"/>
                </a:solidFill>
                <a:latin typeface="Arial"/>
                <a:ea typeface="Arial"/>
                <a:cs typeface="Arial"/>
                <a:sym typeface="Arial"/>
              </a:rPr>
              <a:t>1</a:t>
            </a:r>
            <a:r>
              <a:rPr b="0" i="0" lang="en-US" sz="1400" u="none" cap="none" strike="noStrike">
                <a:solidFill>
                  <a:srgbClr val="000000"/>
                </a:solidFill>
                <a:latin typeface="Arial"/>
                <a:ea typeface="Arial"/>
                <a:cs typeface="Arial"/>
                <a:sym typeface="Arial"/>
              </a:rPr>
              <a:t>:  Number of New Visits</a:t>
            </a:r>
            <a:endParaRPr/>
          </a:p>
        </p:txBody>
      </p:sp>
      <p:sp>
        <p:nvSpPr>
          <p:cNvPr id="217" name="Google Shape;217;g1f28a49a81d_0_6"/>
          <p:cNvSpPr/>
          <p:nvPr/>
        </p:nvSpPr>
        <p:spPr>
          <a:xfrm>
            <a:off x="3871363" y="4184650"/>
            <a:ext cx="1125600" cy="385800"/>
          </a:xfrm>
          <a:prstGeom prst="rect">
            <a:avLst/>
          </a:prstGeom>
          <a:solidFill>
            <a:srgbClr val="FFFFFF"/>
          </a:solidFill>
          <a:ln cap="flat" cmpd="sng" w="38100">
            <a:solidFill>
              <a:srgbClr val="93C47D"/>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Arial"/>
              <a:ea typeface="Arial"/>
              <a:cs typeface="Arial"/>
              <a:sym typeface="Arial"/>
            </a:endParaRPr>
          </a:p>
        </p:txBody>
      </p:sp>
      <p:sp>
        <p:nvSpPr>
          <p:cNvPr id="218" name="Google Shape;218;g1f28a49a81d_0_6"/>
          <p:cNvSpPr/>
          <p:nvPr/>
        </p:nvSpPr>
        <p:spPr>
          <a:xfrm>
            <a:off x="5212800" y="4195763"/>
            <a:ext cx="1125600" cy="385800"/>
          </a:xfrm>
          <a:prstGeom prst="rect">
            <a:avLst/>
          </a:prstGeom>
          <a:solidFill>
            <a:srgbClr val="FFFFFF"/>
          </a:solidFill>
          <a:ln cap="flat" cmpd="sng" w="38100">
            <a:solidFill>
              <a:srgbClr val="93C47D"/>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Arial"/>
              <a:ea typeface="Arial"/>
              <a:cs typeface="Arial"/>
              <a:sym typeface="Arial"/>
            </a:endParaRPr>
          </a:p>
        </p:txBody>
      </p:sp>
      <p:sp>
        <p:nvSpPr>
          <p:cNvPr id="219" name="Google Shape;219;g1f28a49a81d_0_6"/>
          <p:cNvSpPr/>
          <p:nvPr/>
        </p:nvSpPr>
        <p:spPr>
          <a:xfrm>
            <a:off x="6511375" y="4194175"/>
            <a:ext cx="1127100" cy="385800"/>
          </a:xfrm>
          <a:prstGeom prst="rect">
            <a:avLst/>
          </a:prstGeom>
          <a:solidFill>
            <a:srgbClr val="FFFFFF"/>
          </a:solidFill>
          <a:ln cap="flat" cmpd="sng" w="38100">
            <a:solidFill>
              <a:srgbClr val="93C47D"/>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Arial"/>
              <a:ea typeface="Arial"/>
              <a:cs typeface="Arial"/>
              <a:sym typeface="Arial"/>
            </a:endParaRPr>
          </a:p>
        </p:txBody>
      </p:sp>
      <p:sp>
        <p:nvSpPr>
          <p:cNvPr id="220" name="Google Shape;220;g1f28a49a81d_0_6"/>
          <p:cNvSpPr txBox="1"/>
          <p:nvPr/>
        </p:nvSpPr>
        <p:spPr>
          <a:xfrm>
            <a:off x="3876125" y="4257675"/>
            <a:ext cx="1127100" cy="307800"/>
          </a:xfrm>
          <a:prstGeom prst="rect">
            <a:avLst/>
          </a:prstGeom>
          <a:noFill/>
          <a:ln cap="flat" cmpd="sng" w="38100">
            <a:solidFill>
              <a:schemeClr val="l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Clr>
                <a:srgbClr val="000000"/>
              </a:buClr>
              <a:buSzPts val="1400"/>
              <a:buFont typeface="Arial"/>
              <a:buNone/>
            </a:pPr>
            <a:r>
              <a:rPr lang="en-US"/>
              <a:t>N/A</a:t>
            </a:r>
            <a:endParaRPr/>
          </a:p>
        </p:txBody>
      </p:sp>
      <p:sp>
        <p:nvSpPr>
          <p:cNvPr id="221" name="Google Shape;221;g1f28a49a81d_0_6"/>
          <p:cNvSpPr txBox="1"/>
          <p:nvPr/>
        </p:nvSpPr>
        <p:spPr>
          <a:xfrm>
            <a:off x="5219150" y="4268788"/>
            <a:ext cx="1127100" cy="307800"/>
          </a:xfrm>
          <a:prstGeom prst="rect">
            <a:avLst/>
          </a:prstGeom>
          <a:noFill/>
          <a:ln cap="flat" cmpd="sng" w="38100">
            <a:solidFill>
              <a:schemeClr val="l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a:t>
            </a:r>
            <a:r>
              <a:rPr lang="en-US"/>
              <a:t>39,622</a:t>
            </a:r>
            <a:endParaRPr/>
          </a:p>
        </p:txBody>
      </p:sp>
      <p:sp>
        <p:nvSpPr>
          <p:cNvPr id="222" name="Google Shape;222;g1f28a49a81d_0_6"/>
          <p:cNvSpPr txBox="1"/>
          <p:nvPr/>
        </p:nvSpPr>
        <p:spPr>
          <a:xfrm>
            <a:off x="6533600" y="4257675"/>
            <a:ext cx="1125600" cy="307800"/>
          </a:xfrm>
          <a:prstGeom prst="rect">
            <a:avLst/>
          </a:prstGeom>
          <a:noFill/>
          <a:ln cap="flat" cmpd="sng" w="38100">
            <a:solidFill>
              <a:schemeClr val="l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Clr>
                <a:srgbClr val="000000"/>
              </a:buClr>
              <a:buSzPts val="1400"/>
              <a:buFont typeface="Arial"/>
              <a:buNone/>
            </a:pPr>
            <a:r>
              <a:rPr lang="en-US"/>
              <a:t>$109,965</a:t>
            </a:r>
            <a:endParaRPr/>
          </a:p>
        </p:txBody>
      </p:sp>
      <p:sp>
        <p:nvSpPr>
          <p:cNvPr id="223" name="Google Shape;223;g1f28a49a81d_0_6"/>
          <p:cNvSpPr txBox="1"/>
          <p:nvPr/>
        </p:nvSpPr>
        <p:spPr>
          <a:xfrm>
            <a:off x="1477413" y="4200525"/>
            <a:ext cx="2286000" cy="307800"/>
          </a:xfrm>
          <a:prstGeom prst="rect">
            <a:avLst/>
          </a:prstGeom>
          <a:solidFill>
            <a:schemeClr val="lt1"/>
          </a:solidFill>
          <a:ln cap="flat" cmpd="sng" w="38100">
            <a:solidFill>
              <a:srgbClr val="93C47D"/>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O</a:t>
            </a:r>
            <a:r>
              <a:rPr b="0" baseline="30000" i="0" lang="en-US" sz="1400" u="none" cap="none" strike="noStrike">
                <a:solidFill>
                  <a:srgbClr val="000000"/>
                </a:solidFill>
                <a:latin typeface="Arial"/>
                <a:ea typeface="Arial"/>
                <a:cs typeface="Arial"/>
                <a:sym typeface="Arial"/>
              </a:rPr>
              <a:t>2</a:t>
            </a:r>
            <a:r>
              <a:rPr b="0" i="0" lang="en-US" sz="1400" u="none" cap="none" strike="noStrike">
                <a:solidFill>
                  <a:srgbClr val="000000"/>
                </a:solidFill>
                <a:latin typeface="Arial"/>
                <a:ea typeface="Arial"/>
                <a:cs typeface="Arial"/>
                <a:sym typeface="Arial"/>
              </a:rPr>
              <a:t>:  Total New Revenues</a:t>
            </a:r>
            <a:endParaRPr/>
          </a:p>
        </p:txBody>
      </p:sp>
      <p:sp>
        <p:nvSpPr>
          <p:cNvPr id="224" name="Google Shape;224;g1f28a49a81d_0_6"/>
          <p:cNvSpPr/>
          <p:nvPr/>
        </p:nvSpPr>
        <p:spPr>
          <a:xfrm>
            <a:off x="7882975" y="3270250"/>
            <a:ext cx="1125600" cy="387300"/>
          </a:xfrm>
          <a:prstGeom prst="rect">
            <a:avLst/>
          </a:prstGeom>
          <a:solidFill>
            <a:srgbClr val="FFFFFF"/>
          </a:solidFill>
          <a:ln cap="flat" cmpd="sng" w="38100">
            <a:solidFill>
              <a:srgbClr val="93C47D"/>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Arial"/>
              <a:ea typeface="Arial"/>
              <a:cs typeface="Arial"/>
              <a:sym typeface="Arial"/>
            </a:endParaRPr>
          </a:p>
        </p:txBody>
      </p:sp>
      <p:sp>
        <p:nvSpPr>
          <p:cNvPr id="225" name="Google Shape;225;g1f28a49a81d_0_6"/>
          <p:cNvSpPr txBox="1"/>
          <p:nvPr/>
        </p:nvSpPr>
        <p:spPr>
          <a:xfrm>
            <a:off x="7903613" y="3341688"/>
            <a:ext cx="1125600" cy="307800"/>
          </a:xfrm>
          <a:prstGeom prst="rect">
            <a:avLst/>
          </a:prstGeom>
          <a:noFill/>
          <a:ln cap="flat" cmpd="sng" w="38100">
            <a:solidFill>
              <a:schemeClr val="l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Transients</a:t>
            </a:r>
            <a:endParaRPr/>
          </a:p>
        </p:txBody>
      </p:sp>
      <p:sp>
        <p:nvSpPr>
          <p:cNvPr id="226" name="Google Shape;226;g1f28a49a81d_0_6"/>
          <p:cNvSpPr/>
          <p:nvPr/>
        </p:nvSpPr>
        <p:spPr>
          <a:xfrm>
            <a:off x="7882975" y="3733800"/>
            <a:ext cx="1125600" cy="385800"/>
          </a:xfrm>
          <a:prstGeom prst="rect">
            <a:avLst/>
          </a:prstGeom>
          <a:solidFill>
            <a:srgbClr val="FFFFFF"/>
          </a:solidFill>
          <a:ln cap="flat" cmpd="sng" w="38100">
            <a:solidFill>
              <a:srgbClr val="93C47D"/>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Arial"/>
              <a:ea typeface="Arial"/>
              <a:cs typeface="Arial"/>
              <a:sym typeface="Arial"/>
            </a:endParaRPr>
          </a:p>
        </p:txBody>
      </p:sp>
      <p:sp>
        <p:nvSpPr>
          <p:cNvPr id="227" name="Google Shape;227;g1f28a49a81d_0_6"/>
          <p:cNvSpPr txBox="1"/>
          <p:nvPr/>
        </p:nvSpPr>
        <p:spPr>
          <a:xfrm>
            <a:off x="7903613" y="3798888"/>
            <a:ext cx="1125600" cy="307800"/>
          </a:xfrm>
          <a:prstGeom prst="rect">
            <a:avLst/>
          </a:prstGeom>
          <a:noFill/>
          <a:ln cap="flat" cmpd="sng" w="38100">
            <a:solidFill>
              <a:schemeClr val="l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Clr>
                <a:srgbClr val="000000"/>
              </a:buClr>
              <a:buSzPts val="1400"/>
              <a:buFont typeface="Arial"/>
              <a:buNone/>
            </a:pPr>
            <a:r>
              <a:rPr lang="en-US"/>
              <a:t>N/A</a:t>
            </a:r>
            <a:endParaRPr/>
          </a:p>
        </p:txBody>
      </p:sp>
      <p:sp>
        <p:nvSpPr>
          <p:cNvPr id="228" name="Google Shape;228;g1f28a49a81d_0_6"/>
          <p:cNvSpPr/>
          <p:nvPr/>
        </p:nvSpPr>
        <p:spPr>
          <a:xfrm>
            <a:off x="7871863" y="4179888"/>
            <a:ext cx="1125600" cy="385800"/>
          </a:xfrm>
          <a:prstGeom prst="rect">
            <a:avLst/>
          </a:prstGeom>
          <a:solidFill>
            <a:srgbClr val="FFFFFF"/>
          </a:solidFill>
          <a:ln cap="flat" cmpd="sng" w="38100">
            <a:solidFill>
              <a:srgbClr val="93C47D"/>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n-US"/>
              <a:t>N/A</a:t>
            </a:r>
            <a:endParaRPr b="0" i="0" u="none" cap="none" strike="noStrike">
              <a:solidFill>
                <a:srgbClr val="FFFFFF"/>
              </a:solidFill>
              <a:latin typeface="Arial"/>
              <a:ea typeface="Arial"/>
              <a:cs typeface="Arial"/>
              <a:sym typeface="Arial"/>
            </a:endParaRPr>
          </a:p>
        </p:txBody>
      </p:sp>
      <p:grpSp>
        <p:nvGrpSpPr>
          <p:cNvPr id="229" name="Google Shape;229;g1f28a49a81d_0_6"/>
          <p:cNvGrpSpPr/>
          <p:nvPr/>
        </p:nvGrpSpPr>
        <p:grpSpPr>
          <a:xfrm>
            <a:off x="1488525" y="4805363"/>
            <a:ext cx="8070900" cy="1441500"/>
            <a:chOff x="435531" y="4656485"/>
            <a:chExt cx="8070900" cy="1441500"/>
          </a:xfrm>
        </p:grpSpPr>
        <p:sp>
          <p:nvSpPr>
            <p:cNvPr id="230" name="Google Shape;230;g1f28a49a81d_0_6"/>
            <p:cNvSpPr/>
            <p:nvPr/>
          </p:nvSpPr>
          <p:spPr>
            <a:xfrm>
              <a:off x="435531" y="4656485"/>
              <a:ext cx="8070900" cy="1441500"/>
            </a:xfrm>
            <a:prstGeom prst="rect">
              <a:avLst/>
            </a:prstGeom>
            <a:solidFill>
              <a:schemeClr val="lt1"/>
            </a:solidFill>
            <a:ln cap="flat" cmpd="sng" w="38100">
              <a:solidFill>
                <a:srgbClr val="93C4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Arial"/>
                <a:ea typeface="Arial"/>
                <a:cs typeface="Arial"/>
                <a:sym typeface="Arial"/>
              </a:endParaRPr>
            </a:p>
          </p:txBody>
        </p:sp>
        <p:sp>
          <p:nvSpPr>
            <p:cNvPr id="231" name="Google Shape;231;g1f28a49a81d_0_6"/>
            <p:cNvSpPr/>
            <p:nvPr/>
          </p:nvSpPr>
          <p:spPr>
            <a:xfrm>
              <a:off x="2648506" y="4724747"/>
              <a:ext cx="1269900" cy="1227000"/>
            </a:xfrm>
            <a:prstGeom prst="rect">
              <a:avLst/>
            </a:prstGeom>
            <a:solidFill>
              <a:schemeClr val="lt1"/>
            </a:solidFill>
            <a:ln cap="flat" cmpd="sng" w="38100">
              <a:solidFill>
                <a:srgbClr val="93C47D"/>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Arial"/>
                <a:ea typeface="Arial"/>
                <a:cs typeface="Arial"/>
                <a:sym typeface="Arial"/>
              </a:endParaRPr>
            </a:p>
          </p:txBody>
        </p:sp>
        <p:sp>
          <p:nvSpPr>
            <p:cNvPr id="232" name="Google Shape;232;g1f28a49a81d_0_6"/>
            <p:cNvSpPr/>
            <p:nvPr/>
          </p:nvSpPr>
          <p:spPr>
            <a:xfrm>
              <a:off x="4134406" y="4724747"/>
              <a:ext cx="1157400" cy="1227000"/>
            </a:xfrm>
            <a:prstGeom prst="rect">
              <a:avLst/>
            </a:prstGeom>
            <a:solidFill>
              <a:schemeClr val="lt1"/>
            </a:solidFill>
            <a:ln cap="flat" cmpd="sng" w="38100">
              <a:solidFill>
                <a:srgbClr val="93C47D"/>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Arial"/>
                <a:ea typeface="Arial"/>
                <a:cs typeface="Arial"/>
                <a:sym typeface="Arial"/>
              </a:endParaRPr>
            </a:p>
          </p:txBody>
        </p:sp>
        <p:sp>
          <p:nvSpPr>
            <p:cNvPr id="233" name="Google Shape;233;g1f28a49a81d_0_6"/>
            <p:cNvSpPr/>
            <p:nvPr/>
          </p:nvSpPr>
          <p:spPr>
            <a:xfrm>
              <a:off x="5490131" y="4724747"/>
              <a:ext cx="1125600" cy="1227000"/>
            </a:xfrm>
            <a:prstGeom prst="rect">
              <a:avLst/>
            </a:prstGeom>
            <a:solidFill>
              <a:schemeClr val="lt1"/>
            </a:solidFill>
            <a:ln cap="flat" cmpd="sng" w="38100">
              <a:solidFill>
                <a:srgbClr val="93C47D"/>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Arial"/>
                <a:ea typeface="Arial"/>
                <a:cs typeface="Arial"/>
                <a:sym typeface="Arial"/>
              </a:endParaRPr>
            </a:p>
          </p:txBody>
        </p:sp>
        <p:sp>
          <p:nvSpPr>
            <p:cNvPr id="234" name="Google Shape;234;g1f28a49a81d_0_6"/>
            <p:cNvSpPr txBox="1"/>
            <p:nvPr/>
          </p:nvSpPr>
          <p:spPr>
            <a:xfrm>
              <a:off x="5515531" y="4770047"/>
              <a:ext cx="1070100" cy="1200600"/>
            </a:xfrm>
            <a:prstGeom prst="rect">
              <a:avLst/>
            </a:prstGeom>
            <a:solidFill>
              <a:schemeClr val="lt1"/>
            </a:solidFill>
            <a:ln cap="flat" cmpd="sng" w="38100">
              <a:solidFill>
                <a:schemeClr val="l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Clr>
                  <a:srgbClr val="000000"/>
                </a:buClr>
                <a:buSzPts val="1200"/>
                <a:buFont typeface="Arial"/>
                <a:buNone/>
              </a:pPr>
              <a:r>
                <a:rPr b="0" i="0" lang="en-US" sz="900" u="none" cap="none" strike="noStrike">
                  <a:solidFill>
                    <a:srgbClr val="000000"/>
                  </a:solidFill>
                  <a:latin typeface="Arial"/>
                  <a:ea typeface="Arial"/>
                  <a:cs typeface="Arial"/>
                  <a:sym typeface="Arial"/>
                </a:rPr>
                <a:t>Awareness of offerings and why they should buy</a:t>
              </a:r>
              <a:r>
                <a:rPr lang="en-US" sz="900"/>
                <a:t>, prefer better  value and higher quality comparing to the competitor</a:t>
              </a:r>
              <a:endParaRPr sz="900"/>
            </a:p>
          </p:txBody>
        </p:sp>
        <p:sp>
          <p:nvSpPr>
            <p:cNvPr id="235" name="Google Shape;235;g1f28a49a81d_0_6"/>
            <p:cNvSpPr txBox="1"/>
            <p:nvPr/>
          </p:nvSpPr>
          <p:spPr>
            <a:xfrm>
              <a:off x="602973" y="4789814"/>
              <a:ext cx="1751100" cy="1077300"/>
            </a:xfrm>
            <a:prstGeom prst="rect">
              <a:avLst/>
            </a:prstGeom>
            <a:solidFill>
              <a:schemeClr val="lt1"/>
            </a:solidFill>
            <a:ln cap="flat" cmpd="sng" w="38100">
              <a:solidFill>
                <a:srgbClr val="93C47D"/>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Marketing Problem You </a:t>
              </a:r>
              <a:br>
                <a:rPr b="0" i="0" lang="en-US" sz="1600" u="none" cap="none" strike="noStrike">
                  <a:solidFill>
                    <a:srgbClr val="000000"/>
                  </a:solidFill>
                  <a:latin typeface="Arial"/>
                  <a:ea typeface="Arial"/>
                  <a:cs typeface="Arial"/>
                  <a:sym typeface="Arial"/>
                </a:rPr>
              </a:br>
              <a:r>
                <a:rPr b="0" i="0" lang="en-US" sz="1600" u="none" cap="none" strike="noStrike">
                  <a:solidFill>
                    <a:srgbClr val="000000"/>
                  </a:solidFill>
                  <a:latin typeface="Arial"/>
                  <a:ea typeface="Arial"/>
                  <a:cs typeface="Arial"/>
                  <a:sym typeface="Arial"/>
                </a:rPr>
                <a:t>Will Need To </a:t>
              </a:r>
              <a:br>
                <a:rPr b="0" i="0" lang="en-US" sz="1600" u="none" cap="none" strike="noStrike">
                  <a:solidFill>
                    <a:srgbClr val="000000"/>
                  </a:solidFill>
                  <a:latin typeface="Arial"/>
                  <a:ea typeface="Arial"/>
                  <a:cs typeface="Arial"/>
                  <a:sym typeface="Arial"/>
                </a:rPr>
              </a:br>
              <a:r>
                <a:rPr b="0" i="0" lang="en-US" sz="1600" u="none" cap="none" strike="noStrike">
                  <a:solidFill>
                    <a:srgbClr val="000000"/>
                  </a:solidFill>
                  <a:latin typeface="Arial"/>
                  <a:ea typeface="Arial"/>
                  <a:cs typeface="Arial"/>
                  <a:sym typeface="Arial"/>
                </a:rPr>
                <a:t>Address</a:t>
              </a:r>
              <a:endParaRPr/>
            </a:p>
          </p:txBody>
        </p:sp>
        <p:sp>
          <p:nvSpPr>
            <p:cNvPr id="236" name="Google Shape;236;g1f28a49a81d_0_6"/>
            <p:cNvSpPr/>
            <p:nvPr/>
          </p:nvSpPr>
          <p:spPr>
            <a:xfrm>
              <a:off x="6839506" y="4724747"/>
              <a:ext cx="1125600" cy="1227000"/>
            </a:xfrm>
            <a:prstGeom prst="rect">
              <a:avLst/>
            </a:prstGeom>
            <a:solidFill>
              <a:schemeClr val="lt1"/>
            </a:solidFill>
            <a:ln cap="flat" cmpd="sng" w="38100">
              <a:solidFill>
                <a:srgbClr val="93C47D"/>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Arial"/>
                <a:ea typeface="Arial"/>
                <a:cs typeface="Arial"/>
                <a:sym typeface="Arial"/>
              </a:endParaRPr>
            </a:p>
          </p:txBody>
        </p:sp>
        <p:sp>
          <p:nvSpPr>
            <p:cNvPr id="237" name="Google Shape;237;g1f28a49a81d_0_6"/>
            <p:cNvSpPr txBox="1"/>
            <p:nvPr/>
          </p:nvSpPr>
          <p:spPr>
            <a:xfrm>
              <a:off x="6906574" y="5062599"/>
              <a:ext cx="1013700" cy="276900"/>
            </a:xfrm>
            <a:prstGeom prst="rect">
              <a:avLst/>
            </a:prstGeom>
            <a:solidFill>
              <a:schemeClr val="lt1"/>
            </a:solidFill>
            <a:ln cap="flat" cmpd="sng" w="38100">
              <a:solidFill>
                <a:schemeClr val="l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No Actions</a:t>
              </a:r>
              <a:endParaRPr/>
            </a:p>
          </p:txBody>
        </p:sp>
      </p:grpSp>
      <p:sp>
        <p:nvSpPr>
          <p:cNvPr id="238" name="Google Shape;238;g1f28a49a81d_0_6"/>
          <p:cNvSpPr/>
          <p:nvPr/>
        </p:nvSpPr>
        <p:spPr>
          <a:xfrm>
            <a:off x="1183825" y="381875"/>
            <a:ext cx="8680268" cy="621550"/>
          </a:xfrm>
          <a:prstGeom prst="rect">
            <a:avLst/>
          </a:prstGeom>
        </p:spPr>
        <p:txBody>
          <a:bodyPr>
            <a:prstTxWarp prst="textPlain"/>
          </a:bodyPr>
          <a:lstStyle/>
          <a:p>
            <a:pPr lvl="0" algn="ctr"/>
            <a:r>
              <a:rPr b="0" i="0">
                <a:ln cap="flat" cmpd="sng" w="9525">
                  <a:solidFill>
                    <a:schemeClr val="dk1"/>
                  </a:solidFill>
                  <a:prstDash val="solid"/>
                  <a:round/>
                  <a:headEnd len="sm" w="sm" type="none"/>
                  <a:tailEnd len="sm" w="sm" type="none"/>
                </a:ln>
                <a:solidFill>
                  <a:schemeClr val="dk1"/>
                </a:solidFill>
                <a:latin typeface="Arial"/>
              </a:rPr>
              <a:t>Example:  Marketing Objectives Framework</a:t>
            </a:r>
          </a:p>
        </p:txBody>
      </p:sp>
      <p:sp>
        <p:nvSpPr>
          <p:cNvPr id="239" name="Google Shape;239;g1f28a49a81d_0_6"/>
          <p:cNvSpPr txBox="1"/>
          <p:nvPr/>
        </p:nvSpPr>
        <p:spPr>
          <a:xfrm>
            <a:off x="5318400" y="4977875"/>
            <a:ext cx="914400" cy="1015800"/>
          </a:xfrm>
          <a:prstGeom prst="rect">
            <a:avLst/>
          </a:prstGeom>
          <a:noFill/>
          <a:ln cap="flat" cmpd="sng" w="38100">
            <a:solidFill>
              <a:schemeClr val="lt1"/>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US" sz="900"/>
              <a:t>More menu items, with more reasonable prices for the value</a:t>
            </a:r>
            <a:endParaRPr sz="700"/>
          </a:p>
        </p:txBody>
      </p:sp>
      <p:sp>
        <p:nvSpPr>
          <p:cNvPr id="240" name="Google Shape;240;g1f28a49a81d_0_6"/>
          <p:cNvSpPr txBox="1"/>
          <p:nvPr/>
        </p:nvSpPr>
        <p:spPr>
          <a:xfrm>
            <a:off x="3783500" y="5327375"/>
            <a:ext cx="1125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t>No Actions</a:t>
            </a:r>
            <a:endParaRPr/>
          </a:p>
        </p:txBody>
      </p:sp>
      <p:sp>
        <p:nvSpPr>
          <p:cNvPr id="241" name="Google Shape;241;g1f28a49a81d_0_6"/>
          <p:cNvSpPr txBox="1"/>
          <p:nvPr/>
        </p:nvSpPr>
        <p:spPr>
          <a:xfrm>
            <a:off x="4764425" y="2516825"/>
            <a:ext cx="49299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800"/>
              <a:t>College Student Collin</a:t>
            </a:r>
            <a:endParaRPr sz="18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7"/>
                                        </p:tgtEl>
                                        <p:attrNameLst>
                                          <p:attrName>style.visibility</p:attrName>
                                        </p:attrNameLst>
                                      </p:cBhvr>
                                      <p:to>
                                        <p:strVal val="visible"/>
                                      </p:to>
                                    </p:set>
                                    <p:animEffect filter="fade" transition="in">
                                      <p:cBhvr>
                                        <p:cTn dur="1000"/>
                                        <p:tgtEl>
                                          <p:spTgt spid="187"/>
                                        </p:tgtEl>
                                      </p:cBhvr>
                                    </p:animEffect>
                                  </p:childTnLst>
                                </p:cTn>
                              </p:par>
                              <p:par>
                                <p:cTn fill="hold" nodeType="withEffect" presetClass="entr" presetID="10" presetSubtype="0">
                                  <p:stCondLst>
                                    <p:cond delay="0"/>
                                  </p:stCondLst>
                                  <p:childTnLst>
                                    <p:set>
                                      <p:cBhvr>
                                        <p:cTn dur="1" fill="hold">
                                          <p:stCondLst>
                                            <p:cond delay="0"/>
                                          </p:stCondLst>
                                        </p:cTn>
                                        <p:tgtEl>
                                          <p:spTgt spid="188"/>
                                        </p:tgtEl>
                                        <p:attrNameLst>
                                          <p:attrName>style.visibility</p:attrName>
                                        </p:attrNameLst>
                                      </p:cBhvr>
                                      <p:to>
                                        <p:strVal val="visible"/>
                                      </p:to>
                                    </p:set>
                                    <p:animEffect filter="fade" transition="in">
                                      <p:cBhvr>
                                        <p:cTn dur="1000"/>
                                        <p:tgtEl>
                                          <p:spTgt spid="188"/>
                                        </p:tgtEl>
                                      </p:cBhvr>
                                    </p:animEffect>
                                  </p:childTnLst>
                                </p:cTn>
                              </p:par>
                              <p:par>
                                <p:cTn fill="hold" nodeType="withEffect" presetClass="entr" presetID="10" presetSubtype="0">
                                  <p:stCondLst>
                                    <p:cond delay="0"/>
                                  </p:stCondLst>
                                  <p:childTnLst>
                                    <p:set>
                                      <p:cBhvr>
                                        <p:cTn dur="1" fill="hold">
                                          <p:stCondLst>
                                            <p:cond delay="0"/>
                                          </p:stCondLst>
                                        </p:cTn>
                                        <p:tgtEl>
                                          <p:spTgt spid="189"/>
                                        </p:tgtEl>
                                        <p:attrNameLst>
                                          <p:attrName>style.visibility</p:attrName>
                                        </p:attrNameLst>
                                      </p:cBhvr>
                                      <p:to>
                                        <p:strVal val="visible"/>
                                      </p:to>
                                    </p:set>
                                    <p:animEffect filter="fade" transition="in">
                                      <p:cBhvr>
                                        <p:cTn dur="1000"/>
                                        <p:tgtEl>
                                          <p:spTgt spid="189"/>
                                        </p:tgtEl>
                                      </p:cBhvr>
                                    </p:animEffect>
                                  </p:childTnLst>
                                </p:cTn>
                              </p:par>
                              <p:par>
                                <p:cTn fill="hold" nodeType="withEffect" presetClass="entr" presetID="10" presetSubtype="0">
                                  <p:stCondLst>
                                    <p:cond delay="0"/>
                                  </p:stCondLst>
                                  <p:childTnLst>
                                    <p:set>
                                      <p:cBhvr>
                                        <p:cTn dur="1" fill="hold">
                                          <p:stCondLst>
                                            <p:cond delay="0"/>
                                          </p:stCondLst>
                                        </p:cTn>
                                        <p:tgtEl>
                                          <p:spTgt spid="190"/>
                                        </p:tgtEl>
                                        <p:attrNameLst>
                                          <p:attrName>style.visibility</p:attrName>
                                        </p:attrNameLst>
                                      </p:cBhvr>
                                      <p:to>
                                        <p:strVal val="visible"/>
                                      </p:to>
                                    </p:set>
                                    <p:animEffect filter="fade" transition="in">
                                      <p:cBhvr>
                                        <p:cTn dur="1000"/>
                                        <p:tgtEl>
                                          <p:spTgt spid="190"/>
                                        </p:tgtEl>
                                      </p:cBhvr>
                                    </p:animEffect>
                                  </p:childTnLst>
                                </p:cTn>
                              </p:par>
                              <p:par>
                                <p:cTn fill="hold" nodeType="withEffect" presetClass="entr" presetID="10" presetSubtype="0">
                                  <p:stCondLst>
                                    <p:cond delay="0"/>
                                  </p:stCondLst>
                                  <p:childTnLst>
                                    <p:set>
                                      <p:cBhvr>
                                        <p:cTn dur="1" fill="hold">
                                          <p:stCondLst>
                                            <p:cond delay="0"/>
                                          </p:stCondLst>
                                        </p:cTn>
                                        <p:tgtEl>
                                          <p:spTgt spid="191"/>
                                        </p:tgtEl>
                                        <p:attrNameLst>
                                          <p:attrName>style.visibility</p:attrName>
                                        </p:attrNameLst>
                                      </p:cBhvr>
                                      <p:to>
                                        <p:strVal val="visible"/>
                                      </p:to>
                                    </p:set>
                                    <p:animEffect filter="fade" transition="in">
                                      <p:cBhvr>
                                        <p:cTn dur="1000"/>
                                        <p:tgtEl>
                                          <p:spTgt spid="191"/>
                                        </p:tgtEl>
                                      </p:cBhvr>
                                    </p:animEffect>
                                  </p:childTnLst>
                                </p:cTn>
                              </p:par>
                              <p:par>
                                <p:cTn fill="hold" nodeType="withEffect" presetClass="entr" presetID="10" presetSubtype="0">
                                  <p:stCondLst>
                                    <p:cond delay="0"/>
                                  </p:stCondLst>
                                  <p:childTnLst>
                                    <p:set>
                                      <p:cBhvr>
                                        <p:cTn dur="1" fill="hold">
                                          <p:stCondLst>
                                            <p:cond delay="0"/>
                                          </p:stCondLst>
                                        </p:cTn>
                                        <p:tgtEl>
                                          <p:spTgt spid="192"/>
                                        </p:tgtEl>
                                        <p:attrNameLst>
                                          <p:attrName>style.visibility</p:attrName>
                                        </p:attrNameLst>
                                      </p:cBhvr>
                                      <p:to>
                                        <p:strVal val="visible"/>
                                      </p:to>
                                    </p:set>
                                    <p:animEffect filter="fade" transition="in">
                                      <p:cBhvr>
                                        <p:cTn dur="1000"/>
                                        <p:tgtEl>
                                          <p:spTgt spid="192"/>
                                        </p:tgtEl>
                                      </p:cBhvr>
                                    </p:animEffect>
                                  </p:childTnLst>
                                </p:cTn>
                              </p:par>
                              <p:par>
                                <p:cTn fill="hold" nodeType="withEffect" presetClass="entr" presetID="10" presetSubtype="0">
                                  <p:stCondLst>
                                    <p:cond delay="0"/>
                                  </p:stCondLst>
                                  <p:childTnLst>
                                    <p:set>
                                      <p:cBhvr>
                                        <p:cTn dur="1" fill="hold">
                                          <p:stCondLst>
                                            <p:cond delay="0"/>
                                          </p:stCondLst>
                                        </p:cTn>
                                        <p:tgtEl>
                                          <p:spTgt spid="193"/>
                                        </p:tgtEl>
                                        <p:attrNameLst>
                                          <p:attrName>style.visibility</p:attrName>
                                        </p:attrNameLst>
                                      </p:cBhvr>
                                      <p:to>
                                        <p:strVal val="visible"/>
                                      </p:to>
                                    </p:set>
                                    <p:animEffect filter="fade" transition="in">
                                      <p:cBhvr>
                                        <p:cTn dur="1000"/>
                                        <p:tgtEl>
                                          <p:spTgt spid="193"/>
                                        </p:tgtEl>
                                      </p:cBhvr>
                                    </p:animEffect>
                                  </p:childTnLst>
                                </p:cTn>
                              </p:par>
                              <p:par>
                                <p:cTn fill="hold" nodeType="withEffect" presetClass="entr" presetID="10" presetSubtype="0">
                                  <p:stCondLst>
                                    <p:cond delay="0"/>
                                  </p:stCondLst>
                                  <p:childTnLst>
                                    <p:set>
                                      <p:cBhvr>
                                        <p:cTn dur="1" fill="hold">
                                          <p:stCondLst>
                                            <p:cond delay="0"/>
                                          </p:stCondLst>
                                        </p:cTn>
                                        <p:tgtEl>
                                          <p:spTgt spid="194"/>
                                        </p:tgtEl>
                                        <p:attrNameLst>
                                          <p:attrName>style.visibility</p:attrName>
                                        </p:attrNameLst>
                                      </p:cBhvr>
                                      <p:to>
                                        <p:strVal val="visible"/>
                                      </p:to>
                                    </p:set>
                                    <p:animEffect filter="fade" transition="in">
                                      <p:cBhvr>
                                        <p:cTn dur="1000"/>
                                        <p:tgtEl>
                                          <p:spTgt spid="19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5"/>
                                        </p:tgtEl>
                                        <p:attrNameLst>
                                          <p:attrName>style.visibility</p:attrName>
                                        </p:attrNameLst>
                                      </p:cBhvr>
                                      <p:to>
                                        <p:strVal val="visible"/>
                                      </p:to>
                                    </p:set>
                                    <p:animEffect filter="fade" transition="in">
                                      <p:cBhvr>
                                        <p:cTn dur="1000"/>
                                        <p:tgtEl>
                                          <p:spTgt spid="195"/>
                                        </p:tgtEl>
                                      </p:cBhvr>
                                    </p:animEffect>
                                  </p:childTnLst>
                                </p:cTn>
                              </p:par>
                              <p:par>
                                <p:cTn fill="hold" nodeType="withEffect" presetClass="entr" presetID="10" presetSubtype="0">
                                  <p:stCondLst>
                                    <p:cond delay="0"/>
                                  </p:stCondLst>
                                  <p:childTnLst>
                                    <p:set>
                                      <p:cBhvr>
                                        <p:cTn dur="1" fill="hold">
                                          <p:stCondLst>
                                            <p:cond delay="0"/>
                                          </p:stCondLst>
                                        </p:cTn>
                                        <p:tgtEl>
                                          <p:spTgt spid="241"/>
                                        </p:tgtEl>
                                        <p:attrNameLst>
                                          <p:attrName>style.visibility</p:attrName>
                                        </p:attrNameLst>
                                      </p:cBhvr>
                                      <p:to>
                                        <p:strVal val="visible"/>
                                      </p:to>
                                    </p:set>
                                    <p:animEffect filter="fade" transition="in">
                                      <p:cBhvr>
                                        <p:cTn dur="1000"/>
                                        <p:tgtEl>
                                          <p:spTgt spid="241"/>
                                        </p:tgtEl>
                                      </p:cBhvr>
                                    </p:animEffect>
                                  </p:childTnLst>
                                </p:cTn>
                              </p:par>
                              <p:par>
                                <p:cTn fill="hold" nodeType="withEffect" presetClass="entr" presetID="10" presetSubtype="0">
                                  <p:stCondLst>
                                    <p:cond delay="0"/>
                                  </p:stCondLst>
                                  <p:childTnLst>
                                    <p:set>
                                      <p:cBhvr>
                                        <p:cTn dur="1" fill="hold">
                                          <p:stCondLst>
                                            <p:cond delay="0"/>
                                          </p:stCondLst>
                                        </p:cTn>
                                        <p:tgtEl>
                                          <p:spTgt spid="200"/>
                                        </p:tgtEl>
                                        <p:attrNameLst>
                                          <p:attrName>style.visibility</p:attrName>
                                        </p:attrNameLst>
                                      </p:cBhvr>
                                      <p:to>
                                        <p:strVal val="visible"/>
                                      </p:to>
                                    </p:set>
                                    <p:animEffect filter="fade" transition="in">
                                      <p:cBhvr>
                                        <p:cTn dur="1000"/>
                                        <p:tgtEl>
                                          <p:spTgt spid="20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8"/>
                                        </p:tgtEl>
                                        <p:attrNameLst>
                                          <p:attrName>style.visibility</p:attrName>
                                        </p:attrNameLst>
                                      </p:cBhvr>
                                      <p:to>
                                        <p:strVal val="visible"/>
                                      </p:to>
                                    </p:set>
                                    <p:animEffect filter="fade" transition="in">
                                      <p:cBhvr>
                                        <p:cTn dur="1000"/>
                                        <p:tgtEl>
                                          <p:spTgt spid="198"/>
                                        </p:tgtEl>
                                      </p:cBhvr>
                                    </p:animEffect>
                                  </p:childTnLst>
                                </p:cTn>
                              </p:par>
                              <p:par>
                                <p:cTn fill="hold" nodeType="withEffect" presetClass="entr" presetID="10" presetSubtype="0">
                                  <p:stCondLst>
                                    <p:cond delay="0"/>
                                  </p:stCondLst>
                                  <p:childTnLst>
                                    <p:set>
                                      <p:cBhvr>
                                        <p:cTn dur="1" fill="hold">
                                          <p:stCondLst>
                                            <p:cond delay="0"/>
                                          </p:stCondLst>
                                        </p:cTn>
                                        <p:tgtEl>
                                          <p:spTgt spid="199"/>
                                        </p:tgtEl>
                                        <p:attrNameLst>
                                          <p:attrName>style.visibility</p:attrName>
                                        </p:attrNameLst>
                                      </p:cBhvr>
                                      <p:to>
                                        <p:strVal val="visible"/>
                                      </p:to>
                                    </p:set>
                                    <p:animEffect filter="fade" transition="in">
                                      <p:cBhvr>
                                        <p:cTn dur="1000"/>
                                        <p:tgtEl>
                                          <p:spTgt spid="199"/>
                                        </p:tgtEl>
                                      </p:cBhvr>
                                    </p:animEffect>
                                  </p:childTnLst>
                                </p:cTn>
                              </p:par>
                              <p:par>
                                <p:cTn fill="hold" nodeType="withEffect" presetClass="entr" presetID="10" presetSubtype="0">
                                  <p:stCondLst>
                                    <p:cond delay="0"/>
                                  </p:stCondLst>
                                  <p:childTnLst>
                                    <p:set>
                                      <p:cBhvr>
                                        <p:cTn dur="1" fill="hold">
                                          <p:stCondLst>
                                            <p:cond delay="0"/>
                                          </p:stCondLst>
                                        </p:cTn>
                                        <p:tgtEl>
                                          <p:spTgt spid="201"/>
                                        </p:tgtEl>
                                        <p:attrNameLst>
                                          <p:attrName>style.visibility</p:attrName>
                                        </p:attrNameLst>
                                      </p:cBhvr>
                                      <p:to>
                                        <p:strVal val="visible"/>
                                      </p:to>
                                    </p:set>
                                    <p:animEffect filter="fade" transition="in">
                                      <p:cBhvr>
                                        <p:cTn dur="1000"/>
                                        <p:tgtEl>
                                          <p:spTgt spid="201"/>
                                        </p:tgtEl>
                                      </p:cBhvr>
                                    </p:animEffect>
                                  </p:childTnLst>
                                </p:cTn>
                              </p:par>
                              <p:par>
                                <p:cTn fill="hold" nodeType="withEffect" presetClass="entr" presetID="10" presetSubtype="0">
                                  <p:stCondLst>
                                    <p:cond delay="0"/>
                                  </p:stCondLst>
                                  <p:childTnLst>
                                    <p:set>
                                      <p:cBhvr>
                                        <p:cTn dur="1" fill="hold">
                                          <p:stCondLst>
                                            <p:cond delay="0"/>
                                          </p:stCondLst>
                                        </p:cTn>
                                        <p:tgtEl>
                                          <p:spTgt spid="203"/>
                                        </p:tgtEl>
                                        <p:attrNameLst>
                                          <p:attrName>style.visibility</p:attrName>
                                        </p:attrNameLst>
                                      </p:cBhvr>
                                      <p:to>
                                        <p:strVal val="visible"/>
                                      </p:to>
                                    </p:set>
                                    <p:animEffect filter="fade" transition="in">
                                      <p:cBhvr>
                                        <p:cTn dur="1000"/>
                                        <p:tgtEl>
                                          <p:spTgt spid="203"/>
                                        </p:tgtEl>
                                      </p:cBhvr>
                                    </p:animEffect>
                                  </p:childTnLst>
                                </p:cTn>
                              </p:par>
                              <p:par>
                                <p:cTn fill="hold" nodeType="withEffect" presetClass="entr" presetID="10" presetSubtype="0">
                                  <p:stCondLst>
                                    <p:cond delay="0"/>
                                  </p:stCondLst>
                                  <p:childTnLst>
                                    <p:set>
                                      <p:cBhvr>
                                        <p:cTn dur="1" fill="hold">
                                          <p:stCondLst>
                                            <p:cond delay="0"/>
                                          </p:stCondLst>
                                        </p:cTn>
                                        <p:tgtEl>
                                          <p:spTgt spid="204"/>
                                        </p:tgtEl>
                                        <p:attrNameLst>
                                          <p:attrName>style.visibility</p:attrName>
                                        </p:attrNameLst>
                                      </p:cBhvr>
                                      <p:to>
                                        <p:strVal val="visible"/>
                                      </p:to>
                                    </p:set>
                                    <p:animEffect filter="fade" transition="in">
                                      <p:cBhvr>
                                        <p:cTn dur="1000"/>
                                        <p:tgtEl>
                                          <p:spTgt spid="204"/>
                                        </p:tgtEl>
                                      </p:cBhvr>
                                    </p:animEffect>
                                  </p:childTnLst>
                                </p:cTn>
                              </p:par>
                              <p:par>
                                <p:cTn fill="hold" nodeType="withEffect" presetClass="entr" presetID="10" presetSubtype="0">
                                  <p:stCondLst>
                                    <p:cond delay="0"/>
                                  </p:stCondLst>
                                  <p:childTnLst>
                                    <p:set>
                                      <p:cBhvr>
                                        <p:cTn dur="1" fill="hold">
                                          <p:stCondLst>
                                            <p:cond delay="0"/>
                                          </p:stCondLst>
                                        </p:cTn>
                                        <p:tgtEl>
                                          <p:spTgt spid="205"/>
                                        </p:tgtEl>
                                        <p:attrNameLst>
                                          <p:attrName>style.visibility</p:attrName>
                                        </p:attrNameLst>
                                      </p:cBhvr>
                                      <p:to>
                                        <p:strVal val="visible"/>
                                      </p:to>
                                    </p:set>
                                    <p:animEffect filter="fade" transition="in">
                                      <p:cBhvr>
                                        <p:cTn dur="1000"/>
                                        <p:tgtEl>
                                          <p:spTgt spid="205"/>
                                        </p:tgtEl>
                                      </p:cBhvr>
                                    </p:animEffect>
                                  </p:childTnLst>
                                </p:cTn>
                              </p:par>
                              <p:par>
                                <p:cTn fill="hold" nodeType="withEffect" presetClass="entr" presetID="10" presetSubtype="0">
                                  <p:stCondLst>
                                    <p:cond delay="0"/>
                                  </p:stCondLst>
                                  <p:childTnLst>
                                    <p:set>
                                      <p:cBhvr>
                                        <p:cTn dur="1" fill="hold">
                                          <p:stCondLst>
                                            <p:cond delay="0"/>
                                          </p:stCondLst>
                                        </p:cTn>
                                        <p:tgtEl>
                                          <p:spTgt spid="206"/>
                                        </p:tgtEl>
                                        <p:attrNameLst>
                                          <p:attrName>style.visibility</p:attrName>
                                        </p:attrNameLst>
                                      </p:cBhvr>
                                      <p:to>
                                        <p:strVal val="visible"/>
                                      </p:to>
                                    </p:set>
                                    <p:animEffect filter="fade" transition="in">
                                      <p:cBhvr>
                                        <p:cTn dur="1000"/>
                                        <p:tgtEl>
                                          <p:spTgt spid="206"/>
                                        </p:tgtEl>
                                      </p:cBhvr>
                                    </p:animEffect>
                                  </p:childTnLst>
                                </p:cTn>
                              </p:par>
                              <p:par>
                                <p:cTn fill="hold" nodeType="withEffect" presetClass="entr" presetID="10" presetSubtype="0">
                                  <p:stCondLst>
                                    <p:cond delay="0"/>
                                  </p:stCondLst>
                                  <p:childTnLst>
                                    <p:set>
                                      <p:cBhvr>
                                        <p:cTn dur="1" fill="hold">
                                          <p:stCondLst>
                                            <p:cond delay="0"/>
                                          </p:stCondLst>
                                        </p:cTn>
                                        <p:tgtEl>
                                          <p:spTgt spid="207"/>
                                        </p:tgtEl>
                                        <p:attrNameLst>
                                          <p:attrName>style.visibility</p:attrName>
                                        </p:attrNameLst>
                                      </p:cBhvr>
                                      <p:to>
                                        <p:strVal val="visible"/>
                                      </p:to>
                                    </p:set>
                                    <p:animEffect filter="fade" transition="in">
                                      <p:cBhvr>
                                        <p:cTn dur="1000"/>
                                        <p:tgtEl>
                                          <p:spTgt spid="207"/>
                                        </p:tgtEl>
                                      </p:cBhvr>
                                    </p:animEffect>
                                  </p:childTnLst>
                                </p:cTn>
                              </p:par>
                              <p:par>
                                <p:cTn fill="hold" nodeType="withEffect" presetClass="entr" presetID="10" presetSubtype="0">
                                  <p:stCondLst>
                                    <p:cond delay="0"/>
                                  </p:stCondLst>
                                  <p:childTnLst>
                                    <p:set>
                                      <p:cBhvr>
                                        <p:cTn dur="1" fill="hold">
                                          <p:stCondLst>
                                            <p:cond delay="0"/>
                                          </p:stCondLst>
                                        </p:cTn>
                                        <p:tgtEl>
                                          <p:spTgt spid="208"/>
                                        </p:tgtEl>
                                        <p:attrNameLst>
                                          <p:attrName>style.visibility</p:attrName>
                                        </p:attrNameLst>
                                      </p:cBhvr>
                                      <p:to>
                                        <p:strVal val="visible"/>
                                      </p:to>
                                    </p:set>
                                    <p:animEffect filter="fade" transition="in">
                                      <p:cBhvr>
                                        <p:cTn dur="1000"/>
                                        <p:tgtEl>
                                          <p:spTgt spid="208"/>
                                        </p:tgtEl>
                                      </p:cBhvr>
                                    </p:animEffect>
                                  </p:childTnLst>
                                </p:cTn>
                              </p:par>
                              <p:par>
                                <p:cTn fill="hold" nodeType="withEffect" presetClass="entr" presetID="10" presetSubtype="0">
                                  <p:stCondLst>
                                    <p:cond delay="0"/>
                                  </p:stCondLst>
                                  <p:childTnLst>
                                    <p:set>
                                      <p:cBhvr>
                                        <p:cTn dur="1" fill="hold">
                                          <p:stCondLst>
                                            <p:cond delay="0"/>
                                          </p:stCondLst>
                                        </p:cTn>
                                        <p:tgtEl>
                                          <p:spTgt spid="209"/>
                                        </p:tgtEl>
                                        <p:attrNameLst>
                                          <p:attrName>style.visibility</p:attrName>
                                        </p:attrNameLst>
                                      </p:cBhvr>
                                      <p:to>
                                        <p:strVal val="visible"/>
                                      </p:to>
                                    </p:set>
                                    <p:animEffect filter="fade" transition="in">
                                      <p:cBhvr>
                                        <p:cTn dur="1000"/>
                                        <p:tgtEl>
                                          <p:spTgt spid="209"/>
                                        </p:tgtEl>
                                      </p:cBhvr>
                                    </p:animEffect>
                                  </p:childTnLst>
                                </p:cTn>
                              </p:par>
                              <p:par>
                                <p:cTn fill="hold" nodeType="withEffect" presetClass="entr" presetID="10" presetSubtype="0">
                                  <p:stCondLst>
                                    <p:cond delay="0"/>
                                  </p:stCondLst>
                                  <p:childTnLst>
                                    <p:set>
                                      <p:cBhvr>
                                        <p:cTn dur="1" fill="hold">
                                          <p:stCondLst>
                                            <p:cond delay="0"/>
                                          </p:stCondLst>
                                        </p:cTn>
                                        <p:tgtEl>
                                          <p:spTgt spid="210"/>
                                        </p:tgtEl>
                                        <p:attrNameLst>
                                          <p:attrName>style.visibility</p:attrName>
                                        </p:attrNameLst>
                                      </p:cBhvr>
                                      <p:to>
                                        <p:strVal val="visible"/>
                                      </p:to>
                                    </p:set>
                                    <p:animEffect filter="fade" transition="in">
                                      <p:cBhvr>
                                        <p:cTn dur="1000"/>
                                        <p:tgtEl>
                                          <p:spTgt spid="210"/>
                                        </p:tgtEl>
                                      </p:cBhvr>
                                    </p:animEffect>
                                  </p:childTnLst>
                                </p:cTn>
                              </p:par>
                              <p:par>
                                <p:cTn fill="hold" nodeType="withEffect" presetClass="entr" presetID="10" presetSubtype="0">
                                  <p:stCondLst>
                                    <p:cond delay="0"/>
                                  </p:stCondLst>
                                  <p:childTnLst>
                                    <p:set>
                                      <p:cBhvr>
                                        <p:cTn dur="1" fill="hold">
                                          <p:stCondLst>
                                            <p:cond delay="0"/>
                                          </p:stCondLst>
                                        </p:cTn>
                                        <p:tgtEl>
                                          <p:spTgt spid="211"/>
                                        </p:tgtEl>
                                        <p:attrNameLst>
                                          <p:attrName>style.visibility</p:attrName>
                                        </p:attrNameLst>
                                      </p:cBhvr>
                                      <p:to>
                                        <p:strVal val="visible"/>
                                      </p:to>
                                    </p:set>
                                    <p:animEffect filter="fade" transition="in">
                                      <p:cBhvr>
                                        <p:cTn dur="1000"/>
                                        <p:tgtEl>
                                          <p:spTgt spid="211"/>
                                        </p:tgtEl>
                                      </p:cBhvr>
                                    </p:animEffect>
                                  </p:childTnLst>
                                </p:cTn>
                              </p:par>
                              <p:par>
                                <p:cTn fill="hold" nodeType="withEffect" presetClass="entr" presetID="10" presetSubtype="0">
                                  <p:stCondLst>
                                    <p:cond delay="0"/>
                                  </p:stCondLst>
                                  <p:childTnLst>
                                    <p:set>
                                      <p:cBhvr>
                                        <p:cTn dur="1" fill="hold">
                                          <p:stCondLst>
                                            <p:cond delay="0"/>
                                          </p:stCondLst>
                                        </p:cTn>
                                        <p:tgtEl>
                                          <p:spTgt spid="212"/>
                                        </p:tgtEl>
                                        <p:attrNameLst>
                                          <p:attrName>style.visibility</p:attrName>
                                        </p:attrNameLst>
                                      </p:cBhvr>
                                      <p:to>
                                        <p:strVal val="visible"/>
                                      </p:to>
                                    </p:set>
                                    <p:animEffect filter="fade" transition="in">
                                      <p:cBhvr>
                                        <p:cTn dur="1000"/>
                                        <p:tgtEl>
                                          <p:spTgt spid="212"/>
                                        </p:tgtEl>
                                      </p:cBhvr>
                                    </p:animEffect>
                                  </p:childTnLst>
                                </p:cTn>
                              </p:par>
                              <p:par>
                                <p:cTn fill="hold" nodeType="withEffect" presetClass="entr" presetID="10" presetSubtype="0">
                                  <p:stCondLst>
                                    <p:cond delay="0"/>
                                  </p:stCondLst>
                                  <p:childTnLst>
                                    <p:set>
                                      <p:cBhvr>
                                        <p:cTn dur="1" fill="hold">
                                          <p:stCondLst>
                                            <p:cond delay="0"/>
                                          </p:stCondLst>
                                        </p:cTn>
                                        <p:tgtEl>
                                          <p:spTgt spid="213"/>
                                        </p:tgtEl>
                                        <p:attrNameLst>
                                          <p:attrName>style.visibility</p:attrName>
                                        </p:attrNameLst>
                                      </p:cBhvr>
                                      <p:to>
                                        <p:strVal val="visible"/>
                                      </p:to>
                                    </p:set>
                                    <p:animEffect filter="fade" transition="in">
                                      <p:cBhvr>
                                        <p:cTn dur="1000"/>
                                        <p:tgtEl>
                                          <p:spTgt spid="213"/>
                                        </p:tgtEl>
                                      </p:cBhvr>
                                    </p:animEffect>
                                  </p:childTnLst>
                                </p:cTn>
                              </p:par>
                              <p:par>
                                <p:cTn fill="hold" nodeType="withEffect" presetClass="entr" presetID="10" presetSubtype="0">
                                  <p:stCondLst>
                                    <p:cond delay="0"/>
                                  </p:stCondLst>
                                  <p:childTnLst>
                                    <p:set>
                                      <p:cBhvr>
                                        <p:cTn dur="1" fill="hold">
                                          <p:stCondLst>
                                            <p:cond delay="0"/>
                                          </p:stCondLst>
                                        </p:cTn>
                                        <p:tgtEl>
                                          <p:spTgt spid="214"/>
                                        </p:tgtEl>
                                        <p:attrNameLst>
                                          <p:attrName>style.visibility</p:attrName>
                                        </p:attrNameLst>
                                      </p:cBhvr>
                                      <p:to>
                                        <p:strVal val="visible"/>
                                      </p:to>
                                    </p:set>
                                    <p:animEffect filter="fade" transition="in">
                                      <p:cBhvr>
                                        <p:cTn dur="1000"/>
                                        <p:tgtEl>
                                          <p:spTgt spid="214"/>
                                        </p:tgtEl>
                                      </p:cBhvr>
                                    </p:animEffect>
                                  </p:childTnLst>
                                </p:cTn>
                              </p:par>
                              <p:par>
                                <p:cTn fill="hold" nodeType="withEffect" presetClass="entr" presetID="10" presetSubtype="0">
                                  <p:stCondLst>
                                    <p:cond delay="0"/>
                                  </p:stCondLst>
                                  <p:childTnLst>
                                    <p:set>
                                      <p:cBhvr>
                                        <p:cTn dur="1" fill="hold">
                                          <p:stCondLst>
                                            <p:cond delay="0"/>
                                          </p:stCondLst>
                                        </p:cTn>
                                        <p:tgtEl>
                                          <p:spTgt spid="215"/>
                                        </p:tgtEl>
                                        <p:attrNameLst>
                                          <p:attrName>style.visibility</p:attrName>
                                        </p:attrNameLst>
                                      </p:cBhvr>
                                      <p:to>
                                        <p:strVal val="visible"/>
                                      </p:to>
                                    </p:set>
                                    <p:animEffect filter="fade" transition="in">
                                      <p:cBhvr>
                                        <p:cTn dur="1000"/>
                                        <p:tgtEl>
                                          <p:spTgt spid="215"/>
                                        </p:tgtEl>
                                      </p:cBhvr>
                                    </p:animEffect>
                                  </p:childTnLst>
                                </p:cTn>
                              </p:par>
                              <p:par>
                                <p:cTn fill="hold" nodeType="withEffect" presetClass="entr" presetID="10" presetSubtype="0">
                                  <p:stCondLst>
                                    <p:cond delay="0"/>
                                  </p:stCondLst>
                                  <p:childTnLst>
                                    <p:set>
                                      <p:cBhvr>
                                        <p:cTn dur="1" fill="hold">
                                          <p:stCondLst>
                                            <p:cond delay="0"/>
                                          </p:stCondLst>
                                        </p:cTn>
                                        <p:tgtEl>
                                          <p:spTgt spid="216"/>
                                        </p:tgtEl>
                                        <p:attrNameLst>
                                          <p:attrName>style.visibility</p:attrName>
                                        </p:attrNameLst>
                                      </p:cBhvr>
                                      <p:to>
                                        <p:strVal val="visible"/>
                                      </p:to>
                                    </p:set>
                                    <p:animEffect filter="fade" transition="in">
                                      <p:cBhvr>
                                        <p:cTn dur="1000"/>
                                        <p:tgtEl>
                                          <p:spTgt spid="216"/>
                                        </p:tgtEl>
                                      </p:cBhvr>
                                    </p:animEffect>
                                  </p:childTnLst>
                                </p:cTn>
                              </p:par>
                              <p:par>
                                <p:cTn fill="hold" nodeType="withEffect" presetClass="entr" presetID="10" presetSubtype="0">
                                  <p:stCondLst>
                                    <p:cond delay="0"/>
                                  </p:stCondLst>
                                  <p:childTnLst>
                                    <p:set>
                                      <p:cBhvr>
                                        <p:cTn dur="1" fill="hold">
                                          <p:stCondLst>
                                            <p:cond delay="0"/>
                                          </p:stCondLst>
                                        </p:cTn>
                                        <p:tgtEl>
                                          <p:spTgt spid="217"/>
                                        </p:tgtEl>
                                        <p:attrNameLst>
                                          <p:attrName>style.visibility</p:attrName>
                                        </p:attrNameLst>
                                      </p:cBhvr>
                                      <p:to>
                                        <p:strVal val="visible"/>
                                      </p:to>
                                    </p:set>
                                    <p:animEffect filter="fade" transition="in">
                                      <p:cBhvr>
                                        <p:cTn dur="1000"/>
                                        <p:tgtEl>
                                          <p:spTgt spid="217"/>
                                        </p:tgtEl>
                                      </p:cBhvr>
                                    </p:animEffect>
                                  </p:childTnLst>
                                </p:cTn>
                              </p:par>
                              <p:par>
                                <p:cTn fill="hold" nodeType="withEffect" presetClass="entr" presetID="10" presetSubtype="0">
                                  <p:stCondLst>
                                    <p:cond delay="0"/>
                                  </p:stCondLst>
                                  <p:childTnLst>
                                    <p:set>
                                      <p:cBhvr>
                                        <p:cTn dur="1" fill="hold">
                                          <p:stCondLst>
                                            <p:cond delay="0"/>
                                          </p:stCondLst>
                                        </p:cTn>
                                        <p:tgtEl>
                                          <p:spTgt spid="218"/>
                                        </p:tgtEl>
                                        <p:attrNameLst>
                                          <p:attrName>style.visibility</p:attrName>
                                        </p:attrNameLst>
                                      </p:cBhvr>
                                      <p:to>
                                        <p:strVal val="visible"/>
                                      </p:to>
                                    </p:set>
                                    <p:animEffect filter="fade" transition="in">
                                      <p:cBhvr>
                                        <p:cTn dur="1000"/>
                                        <p:tgtEl>
                                          <p:spTgt spid="218"/>
                                        </p:tgtEl>
                                      </p:cBhvr>
                                    </p:animEffect>
                                  </p:childTnLst>
                                </p:cTn>
                              </p:par>
                              <p:par>
                                <p:cTn fill="hold" nodeType="withEffect" presetClass="entr" presetID="10" presetSubtype="0">
                                  <p:stCondLst>
                                    <p:cond delay="0"/>
                                  </p:stCondLst>
                                  <p:childTnLst>
                                    <p:set>
                                      <p:cBhvr>
                                        <p:cTn dur="1" fill="hold">
                                          <p:stCondLst>
                                            <p:cond delay="0"/>
                                          </p:stCondLst>
                                        </p:cTn>
                                        <p:tgtEl>
                                          <p:spTgt spid="219"/>
                                        </p:tgtEl>
                                        <p:attrNameLst>
                                          <p:attrName>style.visibility</p:attrName>
                                        </p:attrNameLst>
                                      </p:cBhvr>
                                      <p:to>
                                        <p:strVal val="visible"/>
                                      </p:to>
                                    </p:set>
                                    <p:animEffect filter="fade" transition="in">
                                      <p:cBhvr>
                                        <p:cTn dur="1000"/>
                                        <p:tgtEl>
                                          <p:spTgt spid="219"/>
                                        </p:tgtEl>
                                      </p:cBhvr>
                                    </p:animEffect>
                                  </p:childTnLst>
                                </p:cTn>
                              </p:par>
                              <p:par>
                                <p:cTn fill="hold" nodeType="withEffect" presetClass="entr" presetID="10" presetSubtype="0">
                                  <p:stCondLst>
                                    <p:cond delay="0"/>
                                  </p:stCondLst>
                                  <p:childTnLst>
                                    <p:set>
                                      <p:cBhvr>
                                        <p:cTn dur="1" fill="hold">
                                          <p:stCondLst>
                                            <p:cond delay="0"/>
                                          </p:stCondLst>
                                        </p:cTn>
                                        <p:tgtEl>
                                          <p:spTgt spid="220"/>
                                        </p:tgtEl>
                                        <p:attrNameLst>
                                          <p:attrName>style.visibility</p:attrName>
                                        </p:attrNameLst>
                                      </p:cBhvr>
                                      <p:to>
                                        <p:strVal val="visible"/>
                                      </p:to>
                                    </p:set>
                                    <p:animEffect filter="fade" transition="in">
                                      <p:cBhvr>
                                        <p:cTn dur="1000"/>
                                        <p:tgtEl>
                                          <p:spTgt spid="220"/>
                                        </p:tgtEl>
                                      </p:cBhvr>
                                    </p:animEffect>
                                  </p:childTnLst>
                                </p:cTn>
                              </p:par>
                              <p:par>
                                <p:cTn fill="hold" nodeType="withEffect" presetClass="entr" presetID="10" presetSubtype="0">
                                  <p:stCondLst>
                                    <p:cond delay="0"/>
                                  </p:stCondLst>
                                  <p:childTnLst>
                                    <p:set>
                                      <p:cBhvr>
                                        <p:cTn dur="1" fill="hold">
                                          <p:stCondLst>
                                            <p:cond delay="0"/>
                                          </p:stCondLst>
                                        </p:cTn>
                                        <p:tgtEl>
                                          <p:spTgt spid="221"/>
                                        </p:tgtEl>
                                        <p:attrNameLst>
                                          <p:attrName>style.visibility</p:attrName>
                                        </p:attrNameLst>
                                      </p:cBhvr>
                                      <p:to>
                                        <p:strVal val="visible"/>
                                      </p:to>
                                    </p:set>
                                    <p:animEffect filter="fade" transition="in">
                                      <p:cBhvr>
                                        <p:cTn dur="1000"/>
                                        <p:tgtEl>
                                          <p:spTgt spid="221"/>
                                        </p:tgtEl>
                                      </p:cBhvr>
                                    </p:animEffect>
                                  </p:childTnLst>
                                </p:cTn>
                              </p:par>
                              <p:par>
                                <p:cTn fill="hold" nodeType="withEffect" presetClass="entr" presetID="10" presetSubtype="0">
                                  <p:stCondLst>
                                    <p:cond delay="0"/>
                                  </p:stCondLst>
                                  <p:childTnLst>
                                    <p:set>
                                      <p:cBhvr>
                                        <p:cTn dur="1" fill="hold">
                                          <p:stCondLst>
                                            <p:cond delay="0"/>
                                          </p:stCondLst>
                                        </p:cTn>
                                        <p:tgtEl>
                                          <p:spTgt spid="222"/>
                                        </p:tgtEl>
                                        <p:attrNameLst>
                                          <p:attrName>style.visibility</p:attrName>
                                        </p:attrNameLst>
                                      </p:cBhvr>
                                      <p:to>
                                        <p:strVal val="visible"/>
                                      </p:to>
                                    </p:set>
                                    <p:animEffect filter="fade" transition="in">
                                      <p:cBhvr>
                                        <p:cTn dur="1000"/>
                                        <p:tgtEl>
                                          <p:spTgt spid="222"/>
                                        </p:tgtEl>
                                      </p:cBhvr>
                                    </p:animEffect>
                                  </p:childTnLst>
                                </p:cTn>
                              </p:par>
                              <p:par>
                                <p:cTn fill="hold" nodeType="withEffect" presetClass="entr" presetID="10" presetSubtype="0">
                                  <p:stCondLst>
                                    <p:cond delay="0"/>
                                  </p:stCondLst>
                                  <p:childTnLst>
                                    <p:set>
                                      <p:cBhvr>
                                        <p:cTn dur="1" fill="hold">
                                          <p:stCondLst>
                                            <p:cond delay="0"/>
                                          </p:stCondLst>
                                        </p:cTn>
                                        <p:tgtEl>
                                          <p:spTgt spid="223"/>
                                        </p:tgtEl>
                                        <p:attrNameLst>
                                          <p:attrName>style.visibility</p:attrName>
                                        </p:attrNameLst>
                                      </p:cBhvr>
                                      <p:to>
                                        <p:strVal val="visible"/>
                                      </p:to>
                                    </p:set>
                                    <p:animEffect filter="fade" transition="in">
                                      <p:cBhvr>
                                        <p:cTn dur="1000"/>
                                        <p:tgtEl>
                                          <p:spTgt spid="223"/>
                                        </p:tgtEl>
                                      </p:cBhvr>
                                    </p:animEffect>
                                  </p:childTnLst>
                                </p:cTn>
                              </p:par>
                              <p:par>
                                <p:cTn fill="hold" nodeType="withEffect" presetClass="entr" presetID="10" presetSubtype="0">
                                  <p:stCondLst>
                                    <p:cond delay="0"/>
                                  </p:stCondLst>
                                  <p:childTnLst>
                                    <p:set>
                                      <p:cBhvr>
                                        <p:cTn dur="1" fill="hold">
                                          <p:stCondLst>
                                            <p:cond delay="0"/>
                                          </p:stCondLst>
                                        </p:cTn>
                                        <p:tgtEl>
                                          <p:spTgt spid="224"/>
                                        </p:tgtEl>
                                        <p:attrNameLst>
                                          <p:attrName>style.visibility</p:attrName>
                                        </p:attrNameLst>
                                      </p:cBhvr>
                                      <p:to>
                                        <p:strVal val="visible"/>
                                      </p:to>
                                    </p:set>
                                    <p:animEffect filter="fade" transition="in">
                                      <p:cBhvr>
                                        <p:cTn dur="1000"/>
                                        <p:tgtEl>
                                          <p:spTgt spid="224"/>
                                        </p:tgtEl>
                                      </p:cBhvr>
                                    </p:animEffect>
                                  </p:childTnLst>
                                </p:cTn>
                              </p:par>
                              <p:par>
                                <p:cTn fill="hold" nodeType="withEffect" presetClass="entr" presetID="10" presetSubtype="0">
                                  <p:stCondLst>
                                    <p:cond delay="0"/>
                                  </p:stCondLst>
                                  <p:childTnLst>
                                    <p:set>
                                      <p:cBhvr>
                                        <p:cTn dur="1" fill="hold">
                                          <p:stCondLst>
                                            <p:cond delay="0"/>
                                          </p:stCondLst>
                                        </p:cTn>
                                        <p:tgtEl>
                                          <p:spTgt spid="225"/>
                                        </p:tgtEl>
                                        <p:attrNameLst>
                                          <p:attrName>style.visibility</p:attrName>
                                        </p:attrNameLst>
                                      </p:cBhvr>
                                      <p:to>
                                        <p:strVal val="visible"/>
                                      </p:to>
                                    </p:set>
                                    <p:animEffect filter="fade" transition="in">
                                      <p:cBhvr>
                                        <p:cTn dur="1000"/>
                                        <p:tgtEl>
                                          <p:spTgt spid="225"/>
                                        </p:tgtEl>
                                      </p:cBhvr>
                                    </p:animEffect>
                                  </p:childTnLst>
                                </p:cTn>
                              </p:par>
                              <p:par>
                                <p:cTn fill="hold" nodeType="withEffect" presetClass="entr" presetID="10" presetSubtype="0">
                                  <p:stCondLst>
                                    <p:cond delay="0"/>
                                  </p:stCondLst>
                                  <p:childTnLst>
                                    <p:set>
                                      <p:cBhvr>
                                        <p:cTn dur="1" fill="hold">
                                          <p:stCondLst>
                                            <p:cond delay="0"/>
                                          </p:stCondLst>
                                        </p:cTn>
                                        <p:tgtEl>
                                          <p:spTgt spid="226"/>
                                        </p:tgtEl>
                                        <p:attrNameLst>
                                          <p:attrName>style.visibility</p:attrName>
                                        </p:attrNameLst>
                                      </p:cBhvr>
                                      <p:to>
                                        <p:strVal val="visible"/>
                                      </p:to>
                                    </p:set>
                                    <p:animEffect filter="fade" transition="in">
                                      <p:cBhvr>
                                        <p:cTn dur="1000"/>
                                        <p:tgtEl>
                                          <p:spTgt spid="226"/>
                                        </p:tgtEl>
                                      </p:cBhvr>
                                    </p:animEffect>
                                  </p:childTnLst>
                                </p:cTn>
                              </p:par>
                              <p:par>
                                <p:cTn fill="hold" nodeType="withEffect" presetClass="entr" presetID="10" presetSubtype="0">
                                  <p:stCondLst>
                                    <p:cond delay="0"/>
                                  </p:stCondLst>
                                  <p:childTnLst>
                                    <p:set>
                                      <p:cBhvr>
                                        <p:cTn dur="1" fill="hold">
                                          <p:stCondLst>
                                            <p:cond delay="0"/>
                                          </p:stCondLst>
                                        </p:cTn>
                                        <p:tgtEl>
                                          <p:spTgt spid="227"/>
                                        </p:tgtEl>
                                        <p:attrNameLst>
                                          <p:attrName>style.visibility</p:attrName>
                                        </p:attrNameLst>
                                      </p:cBhvr>
                                      <p:to>
                                        <p:strVal val="visible"/>
                                      </p:to>
                                    </p:set>
                                    <p:animEffect filter="fade" transition="in">
                                      <p:cBhvr>
                                        <p:cTn dur="1000"/>
                                        <p:tgtEl>
                                          <p:spTgt spid="227"/>
                                        </p:tgtEl>
                                      </p:cBhvr>
                                    </p:animEffect>
                                  </p:childTnLst>
                                </p:cTn>
                              </p:par>
                              <p:par>
                                <p:cTn fill="hold" nodeType="withEffect" presetClass="entr" presetID="10" presetSubtype="0">
                                  <p:stCondLst>
                                    <p:cond delay="0"/>
                                  </p:stCondLst>
                                  <p:childTnLst>
                                    <p:set>
                                      <p:cBhvr>
                                        <p:cTn dur="1" fill="hold">
                                          <p:stCondLst>
                                            <p:cond delay="0"/>
                                          </p:stCondLst>
                                        </p:cTn>
                                        <p:tgtEl>
                                          <p:spTgt spid="228"/>
                                        </p:tgtEl>
                                        <p:attrNameLst>
                                          <p:attrName>style.visibility</p:attrName>
                                        </p:attrNameLst>
                                      </p:cBhvr>
                                      <p:to>
                                        <p:strVal val="visible"/>
                                      </p:to>
                                    </p:set>
                                    <p:animEffect filter="fade" transition="in">
                                      <p:cBhvr>
                                        <p:cTn dur="1000"/>
                                        <p:tgtEl>
                                          <p:spTgt spid="22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2"/>
                                        </p:tgtEl>
                                        <p:attrNameLst>
                                          <p:attrName>style.visibility</p:attrName>
                                        </p:attrNameLst>
                                      </p:cBhvr>
                                      <p:to>
                                        <p:strVal val="visible"/>
                                      </p:to>
                                    </p:set>
                                    <p:animEffect filter="fade" transition="in">
                                      <p:cBhvr>
                                        <p:cTn dur="1000"/>
                                        <p:tgtEl>
                                          <p:spTgt spid="202"/>
                                        </p:tgtEl>
                                      </p:cBhvr>
                                    </p:animEffect>
                                  </p:childTnLst>
                                </p:cTn>
                              </p:par>
                              <p:par>
                                <p:cTn fill="hold" nodeType="withEffect" presetClass="entr" presetID="10" presetSubtype="0">
                                  <p:stCondLst>
                                    <p:cond delay="0"/>
                                  </p:stCondLst>
                                  <p:childTnLst>
                                    <p:set>
                                      <p:cBhvr>
                                        <p:cTn dur="1" fill="hold">
                                          <p:stCondLst>
                                            <p:cond delay="0"/>
                                          </p:stCondLst>
                                        </p:cTn>
                                        <p:tgtEl>
                                          <p:spTgt spid="229"/>
                                        </p:tgtEl>
                                        <p:attrNameLst>
                                          <p:attrName>style.visibility</p:attrName>
                                        </p:attrNameLst>
                                      </p:cBhvr>
                                      <p:to>
                                        <p:strVal val="visible"/>
                                      </p:to>
                                    </p:set>
                                    <p:animEffect filter="fade" transition="in">
                                      <p:cBhvr>
                                        <p:cTn dur="1000"/>
                                        <p:tgtEl>
                                          <p:spTgt spid="229"/>
                                        </p:tgtEl>
                                      </p:cBhvr>
                                    </p:animEffect>
                                  </p:childTnLst>
                                </p:cTn>
                              </p:par>
                              <p:par>
                                <p:cTn fill="hold" nodeType="withEffect" presetClass="entr" presetID="10" presetSubtype="0">
                                  <p:stCondLst>
                                    <p:cond delay="0"/>
                                  </p:stCondLst>
                                  <p:childTnLst>
                                    <p:set>
                                      <p:cBhvr>
                                        <p:cTn dur="1" fill="hold">
                                          <p:stCondLst>
                                            <p:cond delay="0"/>
                                          </p:stCondLst>
                                        </p:cTn>
                                        <p:tgtEl>
                                          <p:spTgt spid="239"/>
                                        </p:tgtEl>
                                        <p:attrNameLst>
                                          <p:attrName>style.visibility</p:attrName>
                                        </p:attrNameLst>
                                      </p:cBhvr>
                                      <p:to>
                                        <p:strVal val="visible"/>
                                      </p:to>
                                    </p:set>
                                    <p:animEffect filter="fade" transition="in">
                                      <p:cBhvr>
                                        <p:cTn dur="1000"/>
                                        <p:tgtEl>
                                          <p:spTgt spid="239"/>
                                        </p:tgtEl>
                                      </p:cBhvr>
                                    </p:animEffect>
                                  </p:childTnLst>
                                </p:cTn>
                              </p:par>
                              <p:par>
                                <p:cTn fill="hold" nodeType="withEffect" presetClass="entr" presetID="10" presetSubtype="0">
                                  <p:stCondLst>
                                    <p:cond delay="0"/>
                                  </p:stCondLst>
                                  <p:childTnLst>
                                    <p:set>
                                      <p:cBhvr>
                                        <p:cTn dur="1" fill="hold">
                                          <p:stCondLst>
                                            <p:cond delay="0"/>
                                          </p:stCondLst>
                                        </p:cTn>
                                        <p:tgtEl>
                                          <p:spTgt spid="240"/>
                                        </p:tgtEl>
                                        <p:attrNameLst>
                                          <p:attrName>style.visibility</p:attrName>
                                        </p:attrNameLst>
                                      </p:cBhvr>
                                      <p:to>
                                        <p:strVal val="visible"/>
                                      </p:to>
                                    </p:set>
                                    <p:animEffect filter="fade" transition="in">
                                      <p:cBhvr>
                                        <p:cTn dur="1000"/>
                                        <p:tgtEl>
                                          <p:spTgt spid="24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graphicFrame>
        <p:nvGraphicFramePr>
          <p:cNvPr id="246" name="Google Shape;246;g1f31e64d032_0_0"/>
          <p:cNvGraphicFramePr/>
          <p:nvPr/>
        </p:nvGraphicFramePr>
        <p:xfrm>
          <a:off x="0" y="0"/>
          <a:ext cx="3000000" cy="3000000"/>
        </p:xfrm>
        <a:graphic>
          <a:graphicData uri="http://schemas.openxmlformats.org/drawingml/2006/table">
            <a:tbl>
              <a:tblPr>
                <a:noFill/>
                <a:tableStyleId>{74DAEF8D-811A-421F-92C2-1424332F087F}</a:tableStyleId>
              </a:tblPr>
              <a:tblGrid>
                <a:gridCol w="2032000"/>
                <a:gridCol w="2032000"/>
                <a:gridCol w="2032000"/>
                <a:gridCol w="2032000"/>
                <a:gridCol w="2032000"/>
                <a:gridCol w="2032000"/>
              </a:tblGrid>
              <a:tr h="1651550">
                <a:tc>
                  <a:txBody>
                    <a:bodyPr/>
                    <a:lstStyle/>
                    <a:p>
                      <a:pPr indent="0" lvl="0" marL="0" rtl="0" algn="l">
                        <a:spcBef>
                          <a:spcPts val="0"/>
                        </a:spcBef>
                        <a:spcAft>
                          <a:spcPts val="0"/>
                        </a:spcAft>
                        <a:buNone/>
                      </a:pPr>
                      <a:r>
                        <a:t/>
                      </a:r>
                      <a:endParaRPr>
                        <a:solidFill>
                          <a:schemeClr val="lt1"/>
                        </a:solidFill>
                      </a:endParaRPr>
                    </a:p>
                  </a:txBody>
                  <a:tcPr marT="91425" marB="91425" marR="91425" marL="91425">
                    <a:lnR cap="flat" cmpd="sng" w="9525">
                      <a:solidFill>
                        <a:schemeClr val="lt1"/>
                      </a:solidFill>
                      <a:prstDash val="solid"/>
                      <a:round/>
                      <a:headEnd len="sm" w="sm" type="none"/>
                      <a:tailEnd len="sm" w="sm" type="none"/>
                    </a:lnR>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solidFill>
                          <a:schemeClr val="lt1"/>
                        </a:solidFill>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solidFill>
                          <a:schemeClr val="lt1"/>
                        </a:solidFill>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solidFill>
                          <a:schemeClr val="lt1"/>
                        </a:solidFill>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solidFill>
                          <a:schemeClr val="lt1"/>
                        </a:solidFill>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solidFill>
                          <a:schemeClr val="lt1"/>
                        </a:solidFill>
                      </a:endParaRPr>
                    </a:p>
                  </a:txBody>
                  <a:tcPr marT="91425" marB="91425" marR="91425" marL="91425">
                    <a:lnL cap="flat" cmpd="sng" w="9525">
                      <a:solidFill>
                        <a:schemeClr val="lt1"/>
                      </a:solidFill>
                      <a:prstDash val="solid"/>
                      <a:round/>
                      <a:headEnd len="sm" w="sm" type="none"/>
                      <a:tailEnd len="sm" w="sm" type="none"/>
                    </a:lnL>
                    <a:lnB cap="flat" cmpd="sng" w="9525">
                      <a:solidFill>
                        <a:schemeClr val="lt1"/>
                      </a:solidFill>
                      <a:prstDash val="solid"/>
                      <a:round/>
                      <a:headEnd len="sm" w="sm" type="none"/>
                      <a:tailEnd len="sm" w="sm" type="none"/>
                    </a:lnB>
                  </a:tcPr>
                </a:tc>
              </a:tr>
              <a:tr h="1651550">
                <a:tc>
                  <a:txBody>
                    <a:bodyPr/>
                    <a:lstStyle/>
                    <a:p>
                      <a:pPr indent="0" lvl="0" marL="0" rtl="0" algn="l">
                        <a:spcBef>
                          <a:spcPts val="0"/>
                        </a:spcBef>
                        <a:spcAft>
                          <a:spcPts val="0"/>
                        </a:spcAft>
                        <a:buNone/>
                      </a:pPr>
                      <a:r>
                        <a:t/>
                      </a:r>
                      <a:endParaRPr>
                        <a:solidFill>
                          <a:schemeClr val="lt1"/>
                        </a:solidFill>
                      </a:endParaRPr>
                    </a:p>
                  </a:txBody>
                  <a:tcPr marT="91425" marB="91425" marR="91425" marL="91425">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solidFill>
                          <a:schemeClr val="lt1"/>
                        </a:solidFill>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solidFill>
                          <a:schemeClr val="lt1"/>
                        </a:solidFill>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solidFill>
                          <a:schemeClr val="lt1"/>
                        </a:solidFill>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solidFill>
                          <a:schemeClr val="lt1"/>
                        </a:solidFill>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solidFill>
                          <a:schemeClr val="lt1"/>
                        </a:solidFill>
                      </a:endParaRPr>
                    </a:p>
                  </a:txBody>
                  <a:tcPr marT="91425" marB="91425" marR="91425" marL="91425">
                    <a:lnL cap="flat" cmpd="sng" w="9525">
                      <a:solidFill>
                        <a:schemeClr val="lt1"/>
                      </a:solidFill>
                      <a:prstDash val="solid"/>
                      <a:round/>
                      <a:headEnd len="sm" w="sm" type="none"/>
                      <a:tailEnd len="sm" w="sm" type="none"/>
                    </a:lnL>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r>
              <a:tr h="1651550">
                <a:tc>
                  <a:txBody>
                    <a:bodyPr/>
                    <a:lstStyle/>
                    <a:p>
                      <a:pPr indent="0" lvl="0" marL="0" rtl="0" algn="l">
                        <a:spcBef>
                          <a:spcPts val="0"/>
                        </a:spcBef>
                        <a:spcAft>
                          <a:spcPts val="0"/>
                        </a:spcAft>
                        <a:buNone/>
                      </a:pPr>
                      <a:r>
                        <a:t/>
                      </a:r>
                      <a:endParaRPr>
                        <a:solidFill>
                          <a:schemeClr val="lt1"/>
                        </a:solidFill>
                      </a:endParaRPr>
                    </a:p>
                  </a:txBody>
                  <a:tcPr marT="91425" marB="91425" marR="91425" marL="91425">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solidFill>
                          <a:schemeClr val="lt1"/>
                        </a:solidFill>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solidFill>
                          <a:schemeClr val="lt1"/>
                        </a:solidFill>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solidFill>
                          <a:schemeClr val="lt1"/>
                        </a:solidFill>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solidFill>
                          <a:schemeClr val="lt1"/>
                        </a:solidFill>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solidFill>
                          <a:schemeClr val="lt1"/>
                        </a:solidFill>
                      </a:endParaRPr>
                    </a:p>
                  </a:txBody>
                  <a:tcPr marT="91425" marB="91425" marR="91425" marL="91425">
                    <a:lnL cap="flat" cmpd="sng" w="9525">
                      <a:solidFill>
                        <a:schemeClr val="lt1"/>
                      </a:solidFill>
                      <a:prstDash val="solid"/>
                      <a:round/>
                      <a:headEnd len="sm" w="sm" type="none"/>
                      <a:tailEnd len="sm" w="sm" type="none"/>
                    </a:lnL>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r>
              <a:tr h="1651550">
                <a:tc>
                  <a:txBody>
                    <a:bodyPr/>
                    <a:lstStyle/>
                    <a:p>
                      <a:pPr indent="0" lvl="0" marL="0" rtl="0" algn="l">
                        <a:spcBef>
                          <a:spcPts val="0"/>
                        </a:spcBef>
                        <a:spcAft>
                          <a:spcPts val="0"/>
                        </a:spcAft>
                        <a:buNone/>
                      </a:pPr>
                      <a:r>
                        <a:t/>
                      </a:r>
                      <a:endParaRPr>
                        <a:solidFill>
                          <a:schemeClr val="lt1"/>
                        </a:solidFill>
                      </a:endParaRPr>
                    </a:p>
                  </a:txBody>
                  <a:tcPr marT="91425" marB="91425" marR="91425" marL="91425">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tcPr>
                </a:tc>
                <a:tc>
                  <a:txBody>
                    <a:bodyPr/>
                    <a:lstStyle/>
                    <a:p>
                      <a:pPr indent="0" lvl="0" marL="0" rtl="0" algn="l">
                        <a:spcBef>
                          <a:spcPts val="0"/>
                        </a:spcBef>
                        <a:spcAft>
                          <a:spcPts val="0"/>
                        </a:spcAft>
                        <a:buNone/>
                      </a:pPr>
                      <a:r>
                        <a:t/>
                      </a:r>
                      <a:endParaRPr>
                        <a:solidFill>
                          <a:schemeClr val="lt1"/>
                        </a:solidFill>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tcPr>
                </a:tc>
                <a:tc>
                  <a:txBody>
                    <a:bodyPr/>
                    <a:lstStyle/>
                    <a:p>
                      <a:pPr indent="0" lvl="0" marL="0" rtl="0" algn="l">
                        <a:spcBef>
                          <a:spcPts val="0"/>
                        </a:spcBef>
                        <a:spcAft>
                          <a:spcPts val="0"/>
                        </a:spcAft>
                        <a:buNone/>
                      </a:pPr>
                      <a:r>
                        <a:t/>
                      </a:r>
                      <a:endParaRPr>
                        <a:solidFill>
                          <a:schemeClr val="lt1"/>
                        </a:solidFill>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tcPr>
                </a:tc>
                <a:tc>
                  <a:txBody>
                    <a:bodyPr/>
                    <a:lstStyle/>
                    <a:p>
                      <a:pPr indent="0" lvl="0" marL="0" rtl="0" algn="l">
                        <a:spcBef>
                          <a:spcPts val="0"/>
                        </a:spcBef>
                        <a:spcAft>
                          <a:spcPts val="0"/>
                        </a:spcAft>
                        <a:buNone/>
                      </a:pPr>
                      <a:r>
                        <a:t/>
                      </a:r>
                      <a:endParaRPr>
                        <a:solidFill>
                          <a:schemeClr val="lt1"/>
                        </a:solidFill>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tcPr>
                </a:tc>
                <a:tc>
                  <a:txBody>
                    <a:bodyPr/>
                    <a:lstStyle/>
                    <a:p>
                      <a:pPr indent="0" lvl="0" marL="0" rtl="0" algn="l">
                        <a:spcBef>
                          <a:spcPts val="0"/>
                        </a:spcBef>
                        <a:spcAft>
                          <a:spcPts val="0"/>
                        </a:spcAft>
                        <a:buNone/>
                      </a:pPr>
                      <a:r>
                        <a:t/>
                      </a:r>
                      <a:endParaRPr>
                        <a:solidFill>
                          <a:schemeClr val="lt1"/>
                        </a:solidFill>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tcPr>
                </a:tc>
                <a:tc>
                  <a:txBody>
                    <a:bodyPr/>
                    <a:lstStyle/>
                    <a:p>
                      <a:pPr indent="0" lvl="0" marL="0" rtl="0" algn="l">
                        <a:spcBef>
                          <a:spcPts val="0"/>
                        </a:spcBef>
                        <a:spcAft>
                          <a:spcPts val="0"/>
                        </a:spcAft>
                        <a:buNone/>
                      </a:pPr>
                      <a:r>
                        <a:t/>
                      </a:r>
                      <a:endParaRPr>
                        <a:solidFill>
                          <a:schemeClr val="lt1"/>
                        </a:solidFill>
                      </a:endParaRPr>
                    </a:p>
                  </a:txBody>
                  <a:tcPr marT="91425" marB="91425" marR="91425" marL="91425">
                    <a:lnL cap="flat" cmpd="sng" w="9525">
                      <a:solidFill>
                        <a:schemeClr val="lt1"/>
                      </a:solidFill>
                      <a:prstDash val="solid"/>
                      <a:round/>
                      <a:headEnd len="sm" w="sm" type="none"/>
                      <a:tailEnd len="sm" w="sm" type="none"/>
                    </a:lnL>
                    <a:lnT cap="flat" cmpd="sng" w="9525">
                      <a:solidFill>
                        <a:schemeClr val="lt1"/>
                      </a:solidFill>
                      <a:prstDash val="solid"/>
                      <a:round/>
                      <a:headEnd len="sm" w="sm" type="none"/>
                      <a:tailEnd len="sm" w="sm" type="none"/>
                    </a:lnT>
                  </a:tcPr>
                </a:tc>
              </a:tr>
            </a:tbl>
          </a:graphicData>
        </a:graphic>
      </p:graphicFrame>
      <p:sp>
        <p:nvSpPr>
          <p:cNvPr id="247" name="Google Shape;247;g1f31e64d032_0_0"/>
          <p:cNvSpPr/>
          <p:nvPr/>
        </p:nvSpPr>
        <p:spPr>
          <a:xfrm>
            <a:off x="1444500" y="1003800"/>
            <a:ext cx="9303000" cy="4850400"/>
          </a:xfrm>
          <a:prstGeom prst="rect">
            <a:avLst/>
          </a:prstGeom>
          <a:solidFill>
            <a:schemeClr val="lt2"/>
          </a:solidFill>
          <a:ln cap="flat" cmpd="sng" w="381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g1f31e64d032_0_0"/>
          <p:cNvSpPr/>
          <p:nvPr/>
        </p:nvSpPr>
        <p:spPr>
          <a:xfrm>
            <a:off x="1497500" y="1093300"/>
            <a:ext cx="9263400" cy="834900"/>
          </a:xfrm>
          <a:prstGeom prst="rect">
            <a:avLst/>
          </a:prstGeom>
          <a:solidFill>
            <a:srgbClr val="93C47D"/>
          </a:solidFill>
          <a:ln cap="flat" cmpd="sng" w="381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g1f31e64d032_0_0"/>
          <p:cNvSpPr/>
          <p:nvPr/>
        </p:nvSpPr>
        <p:spPr>
          <a:xfrm>
            <a:off x="6904375" y="1194350"/>
            <a:ext cx="3737100" cy="634500"/>
          </a:xfrm>
          <a:prstGeom prst="rect">
            <a:avLst/>
          </a:prstGeom>
          <a:solidFill>
            <a:srgbClr val="D9EAD3"/>
          </a:solidFill>
          <a:ln cap="flat" cmpd="sng" w="381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g1f31e64d032_0_0"/>
          <p:cNvSpPr/>
          <p:nvPr/>
        </p:nvSpPr>
        <p:spPr>
          <a:xfrm>
            <a:off x="5791200" y="1194450"/>
            <a:ext cx="934200" cy="634500"/>
          </a:xfrm>
          <a:prstGeom prst="rect">
            <a:avLst/>
          </a:prstGeom>
          <a:solidFill>
            <a:srgbClr val="D9EAD3"/>
          </a:solidFill>
          <a:ln cap="flat" cmpd="sng" w="381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g1f31e64d032_0_0"/>
          <p:cNvSpPr/>
          <p:nvPr/>
        </p:nvSpPr>
        <p:spPr>
          <a:xfrm>
            <a:off x="4678025" y="1194450"/>
            <a:ext cx="934200" cy="634500"/>
          </a:xfrm>
          <a:prstGeom prst="rect">
            <a:avLst/>
          </a:prstGeom>
          <a:solidFill>
            <a:srgbClr val="D9EAD3"/>
          </a:solidFill>
          <a:ln cap="flat" cmpd="sng" w="381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52" name="Google Shape;252;g1f31e64d032_0_0"/>
          <p:cNvCxnSpPr>
            <a:stCxn id="251" idx="0"/>
            <a:endCxn id="251" idx="0"/>
          </p:cNvCxnSpPr>
          <p:nvPr/>
        </p:nvCxnSpPr>
        <p:spPr>
          <a:xfrm>
            <a:off x="5145125" y="1194450"/>
            <a:ext cx="0" cy="0"/>
          </a:xfrm>
          <a:prstGeom prst="straightConnector1">
            <a:avLst/>
          </a:prstGeom>
          <a:noFill/>
          <a:ln cap="flat" cmpd="sng" w="9525">
            <a:solidFill>
              <a:schemeClr val="dk2"/>
            </a:solidFill>
            <a:prstDash val="solid"/>
            <a:round/>
            <a:headEnd len="med" w="med" type="none"/>
            <a:tailEnd len="med" w="med" type="none"/>
          </a:ln>
        </p:spPr>
      </p:cxnSp>
      <p:sp>
        <p:nvSpPr>
          <p:cNvPr id="253" name="Google Shape;253;g1f31e64d032_0_0"/>
          <p:cNvSpPr txBox="1"/>
          <p:nvPr/>
        </p:nvSpPr>
        <p:spPr>
          <a:xfrm>
            <a:off x="4916550" y="1141300"/>
            <a:ext cx="5565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3600">
                <a:solidFill>
                  <a:schemeClr val="lt1"/>
                </a:solidFill>
              </a:rPr>
              <a:t>&lt;</a:t>
            </a:r>
            <a:endParaRPr sz="3600">
              <a:solidFill>
                <a:schemeClr val="lt1"/>
              </a:solidFill>
            </a:endParaRPr>
          </a:p>
        </p:txBody>
      </p:sp>
      <p:sp>
        <p:nvSpPr>
          <p:cNvPr id="254" name="Google Shape;254;g1f31e64d032_0_0"/>
          <p:cNvSpPr txBox="1"/>
          <p:nvPr/>
        </p:nvSpPr>
        <p:spPr>
          <a:xfrm>
            <a:off x="5970175" y="1126000"/>
            <a:ext cx="934200" cy="769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3800">
                <a:solidFill>
                  <a:schemeClr val="lt1"/>
                </a:solidFill>
              </a:rPr>
              <a:t>&gt;</a:t>
            </a:r>
            <a:endParaRPr sz="3600">
              <a:solidFill>
                <a:schemeClr val="lt1"/>
              </a:solidFill>
            </a:endParaRPr>
          </a:p>
        </p:txBody>
      </p:sp>
      <p:sp>
        <p:nvSpPr>
          <p:cNvPr id="255" name="Google Shape;255;g1f31e64d032_0_0"/>
          <p:cNvSpPr/>
          <p:nvPr/>
        </p:nvSpPr>
        <p:spPr>
          <a:xfrm>
            <a:off x="1696275" y="1411350"/>
            <a:ext cx="335700" cy="337800"/>
          </a:xfrm>
          <a:prstGeom prst="ellipse">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g1f31e64d032_0_0"/>
          <p:cNvSpPr/>
          <p:nvPr/>
        </p:nvSpPr>
        <p:spPr>
          <a:xfrm>
            <a:off x="2126975" y="1411350"/>
            <a:ext cx="335700" cy="337800"/>
          </a:xfrm>
          <a:prstGeom prst="ellipse">
            <a:avLst/>
          </a:prstGeom>
          <a:solidFill>
            <a:srgbClr val="FF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g1f31e64d032_0_0"/>
          <p:cNvSpPr/>
          <p:nvPr/>
        </p:nvSpPr>
        <p:spPr>
          <a:xfrm>
            <a:off x="2557675" y="1411350"/>
            <a:ext cx="335700" cy="337800"/>
          </a:xfrm>
          <a:prstGeom prst="ellipse">
            <a:avLst/>
          </a:prstGeom>
          <a:solidFill>
            <a:srgbClr val="00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g1f31e64d032_0_0"/>
          <p:cNvSpPr txBox="1"/>
          <p:nvPr/>
        </p:nvSpPr>
        <p:spPr>
          <a:xfrm>
            <a:off x="2372150" y="3160650"/>
            <a:ext cx="9833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pic>
        <p:nvPicPr>
          <p:cNvPr id="259" name="Google Shape;259;g1f31e64d032_0_0"/>
          <p:cNvPicPr preferRelativeResize="0"/>
          <p:nvPr/>
        </p:nvPicPr>
        <p:blipFill>
          <a:blip r:embed="rId3">
            <a:alphaModFix/>
          </a:blip>
          <a:stretch>
            <a:fillRect/>
          </a:stretch>
        </p:blipFill>
        <p:spPr>
          <a:xfrm flipH="1">
            <a:off x="2557675" y="4320145"/>
            <a:ext cx="729330" cy="634500"/>
          </a:xfrm>
          <a:prstGeom prst="rect">
            <a:avLst/>
          </a:prstGeom>
          <a:noFill/>
          <a:ln>
            <a:noFill/>
          </a:ln>
        </p:spPr>
      </p:pic>
      <p:pic>
        <p:nvPicPr>
          <p:cNvPr id="260" name="Google Shape;260;g1f31e64d032_0_0"/>
          <p:cNvPicPr preferRelativeResize="0"/>
          <p:nvPr/>
        </p:nvPicPr>
        <p:blipFill rotWithShape="1">
          <a:blip r:embed="rId4">
            <a:alphaModFix/>
          </a:blip>
          <a:srcRect b="0" l="0" r="0" t="0"/>
          <a:stretch/>
        </p:blipFill>
        <p:spPr>
          <a:xfrm>
            <a:off x="4593275" y="4121392"/>
            <a:ext cx="2629174" cy="2109783"/>
          </a:xfrm>
          <a:prstGeom prst="rect">
            <a:avLst/>
          </a:prstGeom>
          <a:noFill/>
          <a:ln>
            <a:noFill/>
          </a:ln>
        </p:spPr>
      </p:pic>
      <p:sp>
        <p:nvSpPr>
          <p:cNvPr id="261" name="Google Shape;261;g1f31e64d032_0_0"/>
          <p:cNvSpPr/>
          <p:nvPr/>
        </p:nvSpPr>
        <p:spPr>
          <a:xfrm>
            <a:off x="2089300" y="3419088"/>
            <a:ext cx="7823400" cy="834900"/>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62" name="Google Shape;262;g1f31e64d032_0_0"/>
          <p:cNvPicPr preferRelativeResize="0"/>
          <p:nvPr/>
        </p:nvPicPr>
        <p:blipFill>
          <a:blip r:embed="rId5">
            <a:alphaModFix/>
          </a:blip>
          <a:stretch>
            <a:fillRect/>
          </a:stretch>
        </p:blipFill>
        <p:spPr>
          <a:xfrm>
            <a:off x="2223349" y="3654662"/>
            <a:ext cx="335702" cy="363766"/>
          </a:xfrm>
          <a:prstGeom prst="rect">
            <a:avLst/>
          </a:prstGeom>
          <a:noFill/>
          <a:ln>
            <a:noFill/>
          </a:ln>
        </p:spPr>
      </p:pic>
      <p:sp>
        <p:nvSpPr>
          <p:cNvPr id="263" name="Google Shape;263;g1f31e64d032_0_0"/>
          <p:cNvSpPr txBox="1"/>
          <p:nvPr/>
        </p:nvSpPr>
        <p:spPr>
          <a:xfrm>
            <a:off x="683500" y="2375775"/>
            <a:ext cx="10635000" cy="831300"/>
          </a:xfrm>
          <a:prstGeom prst="rect">
            <a:avLst/>
          </a:prstGeom>
          <a:noFill/>
          <a:ln>
            <a:noFill/>
          </a:ln>
          <a:effectLst>
            <a:outerShdw blurRad="57150" rotWithShape="0" algn="bl" dir="5400000" dist="19050">
              <a:srgbClr val="000000">
                <a:alpha val="50000"/>
              </a:srgbClr>
            </a:outerShdw>
          </a:effectLst>
        </p:spPr>
        <p:txBody>
          <a:bodyPr anchorCtr="0" anchor="t" bIns="91425" lIns="91425" spcFirstLastPara="1" rIns="91425" wrap="square" tIns="91425">
            <a:spAutoFit/>
          </a:bodyPr>
          <a:lstStyle/>
          <a:p>
            <a:pPr indent="457200" lvl="0" marL="1371600" rtl="0" algn="l">
              <a:spcBef>
                <a:spcPts val="0"/>
              </a:spcBef>
              <a:spcAft>
                <a:spcPts val="0"/>
              </a:spcAft>
              <a:buNone/>
            </a:pPr>
            <a:r>
              <a:rPr b="1" lang="en-US" sz="4200">
                <a:solidFill>
                  <a:srgbClr val="4A86E8"/>
                </a:solidFill>
                <a:latin typeface="Open Sans"/>
                <a:ea typeface="Open Sans"/>
                <a:cs typeface="Open Sans"/>
                <a:sym typeface="Open Sans"/>
              </a:rPr>
              <a:t>M</a:t>
            </a:r>
            <a:r>
              <a:rPr b="1" lang="en-US" sz="4200">
                <a:solidFill>
                  <a:srgbClr val="FF0000"/>
                </a:solidFill>
                <a:latin typeface="Open Sans"/>
                <a:ea typeface="Open Sans"/>
                <a:cs typeface="Open Sans"/>
                <a:sym typeface="Open Sans"/>
              </a:rPr>
              <a:t>a</a:t>
            </a:r>
            <a:r>
              <a:rPr b="1" lang="en-US" sz="4200">
                <a:solidFill>
                  <a:srgbClr val="FFFF00"/>
                </a:solidFill>
                <a:latin typeface="Open Sans"/>
                <a:ea typeface="Open Sans"/>
                <a:cs typeface="Open Sans"/>
                <a:sym typeface="Open Sans"/>
              </a:rPr>
              <a:t>r</a:t>
            </a:r>
            <a:r>
              <a:rPr b="1" lang="en-US" sz="4200">
                <a:solidFill>
                  <a:srgbClr val="4A86E8"/>
                </a:solidFill>
                <a:latin typeface="Open Sans"/>
                <a:ea typeface="Open Sans"/>
                <a:cs typeface="Open Sans"/>
                <a:sym typeface="Open Sans"/>
              </a:rPr>
              <a:t>k</a:t>
            </a:r>
            <a:r>
              <a:rPr b="1" lang="en-US" sz="4200">
                <a:solidFill>
                  <a:srgbClr val="6AA84F"/>
                </a:solidFill>
                <a:latin typeface="Open Sans"/>
                <a:ea typeface="Open Sans"/>
                <a:cs typeface="Open Sans"/>
                <a:sym typeface="Open Sans"/>
              </a:rPr>
              <a:t>e</a:t>
            </a:r>
            <a:r>
              <a:rPr b="1" lang="en-US" sz="4200">
                <a:solidFill>
                  <a:srgbClr val="FF0000"/>
                </a:solidFill>
                <a:latin typeface="Open Sans"/>
                <a:ea typeface="Open Sans"/>
                <a:cs typeface="Open Sans"/>
                <a:sym typeface="Open Sans"/>
              </a:rPr>
              <a:t>t</a:t>
            </a:r>
            <a:r>
              <a:rPr b="1" lang="en-US" sz="4200">
                <a:latin typeface="Open Sans"/>
                <a:ea typeface="Open Sans"/>
                <a:cs typeface="Open Sans"/>
                <a:sym typeface="Open Sans"/>
              </a:rPr>
              <a:t> </a:t>
            </a:r>
            <a:r>
              <a:rPr b="1" lang="en-US" sz="4200">
                <a:solidFill>
                  <a:srgbClr val="4A86E8"/>
                </a:solidFill>
                <a:latin typeface="Open Sans"/>
                <a:ea typeface="Open Sans"/>
                <a:cs typeface="Open Sans"/>
                <a:sym typeface="Open Sans"/>
              </a:rPr>
              <a:t>M</a:t>
            </a:r>
            <a:r>
              <a:rPr b="1" lang="en-US" sz="4200">
                <a:solidFill>
                  <a:srgbClr val="FF0000"/>
                </a:solidFill>
                <a:latin typeface="Open Sans"/>
                <a:ea typeface="Open Sans"/>
                <a:cs typeface="Open Sans"/>
                <a:sym typeface="Open Sans"/>
              </a:rPr>
              <a:t>o</a:t>
            </a:r>
            <a:r>
              <a:rPr b="1" lang="en-US" sz="4200">
                <a:solidFill>
                  <a:srgbClr val="FFFF00"/>
                </a:solidFill>
                <a:latin typeface="Open Sans"/>
                <a:ea typeface="Open Sans"/>
                <a:cs typeface="Open Sans"/>
                <a:sym typeface="Open Sans"/>
              </a:rPr>
              <a:t>d</a:t>
            </a:r>
            <a:r>
              <a:rPr b="1" lang="en-US" sz="4200">
                <a:solidFill>
                  <a:schemeClr val="accent1"/>
                </a:solidFill>
                <a:latin typeface="Open Sans"/>
                <a:ea typeface="Open Sans"/>
                <a:cs typeface="Open Sans"/>
                <a:sym typeface="Open Sans"/>
              </a:rPr>
              <a:t>e</a:t>
            </a:r>
            <a:r>
              <a:rPr b="1" lang="en-US" sz="4200">
                <a:solidFill>
                  <a:srgbClr val="6AA84F"/>
                </a:solidFill>
                <a:latin typeface="Open Sans"/>
                <a:ea typeface="Open Sans"/>
                <a:cs typeface="Open Sans"/>
                <a:sym typeface="Open Sans"/>
              </a:rPr>
              <a:t>l</a:t>
            </a:r>
            <a:r>
              <a:rPr b="1" lang="en-US" sz="4200">
                <a:latin typeface="Open Sans"/>
                <a:ea typeface="Open Sans"/>
                <a:cs typeface="Open Sans"/>
                <a:sym typeface="Open Sans"/>
              </a:rPr>
              <a:t> </a:t>
            </a:r>
            <a:r>
              <a:rPr b="1" lang="en-US" sz="4200">
                <a:solidFill>
                  <a:srgbClr val="FF0000"/>
                </a:solidFill>
                <a:latin typeface="Open Sans"/>
                <a:ea typeface="Open Sans"/>
                <a:cs typeface="Open Sans"/>
                <a:sym typeface="Open Sans"/>
              </a:rPr>
              <a:t>P</a:t>
            </a:r>
            <a:r>
              <a:rPr b="1" lang="en-US" sz="4200">
                <a:solidFill>
                  <a:srgbClr val="FFFF00"/>
                </a:solidFill>
                <a:latin typeface="Open Sans"/>
                <a:ea typeface="Open Sans"/>
                <a:cs typeface="Open Sans"/>
                <a:sym typeface="Open Sans"/>
              </a:rPr>
              <a:t>r</a:t>
            </a:r>
            <a:r>
              <a:rPr b="1" lang="en-US" sz="4200">
                <a:solidFill>
                  <a:srgbClr val="4A86E8"/>
                </a:solidFill>
                <a:latin typeface="Open Sans"/>
                <a:ea typeface="Open Sans"/>
                <a:cs typeface="Open Sans"/>
                <a:sym typeface="Open Sans"/>
              </a:rPr>
              <a:t>e</a:t>
            </a:r>
            <a:r>
              <a:rPr b="1" lang="en-US" sz="4200">
                <a:solidFill>
                  <a:srgbClr val="6AA84F"/>
                </a:solidFill>
                <a:latin typeface="Open Sans"/>
                <a:ea typeface="Open Sans"/>
                <a:cs typeface="Open Sans"/>
                <a:sym typeface="Open Sans"/>
              </a:rPr>
              <a:t>s</a:t>
            </a:r>
            <a:r>
              <a:rPr b="1" lang="en-US" sz="4200">
                <a:solidFill>
                  <a:srgbClr val="FF0000"/>
                </a:solidFill>
                <a:latin typeface="Open Sans"/>
                <a:ea typeface="Open Sans"/>
                <a:cs typeface="Open Sans"/>
                <a:sym typeface="Open Sans"/>
              </a:rPr>
              <a:t>e</a:t>
            </a:r>
            <a:r>
              <a:rPr b="1" lang="en-US" sz="4200">
                <a:solidFill>
                  <a:srgbClr val="4A86E8"/>
                </a:solidFill>
                <a:latin typeface="Open Sans"/>
                <a:ea typeface="Open Sans"/>
                <a:cs typeface="Open Sans"/>
                <a:sym typeface="Open Sans"/>
              </a:rPr>
              <a:t>n</a:t>
            </a:r>
            <a:r>
              <a:rPr b="1" lang="en-US" sz="4200">
                <a:solidFill>
                  <a:srgbClr val="FF0000"/>
                </a:solidFill>
                <a:latin typeface="Open Sans"/>
                <a:ea typeface="Open Sans"/>
                <a:cs typeface="Open Sans"/>
                <a:sym typeface="Open Sans"/>
              </a:rPr>
              <a:t>t</a:t>
            </a:r>
            <a:r>
              <a:rPr b="1" lang="en-US" sz="4200">
                <a:solidFill>
                  <a:srgbClr val="FFFF00"/>
                </a:solidFill>
                <a:latin typeface="Open Sans"/>
                <a:ea typeface="Open Sans"/>
                <a:cs typeface="Open Sans"/>
                <a:sym typeface="Open Sans"/>
              </a:rPr>
              <a:t>a</a:t>
            </a:r>
            <a:r>
              <a:rPr b="1" lang="en-US" sz="4200">
                <a:solidFill>
                  <a:srgbClr val="4A86E8"/>
                </a:solidFill>
                <a:latin typeface="Open Sans"/>
                <a:ea typeface="Open Sans"/>
                <a:cs typeface="Open Sans"/>
                <a:sym typeface="Open Sans"/>
              </a:rPr>
              <a:t>t</a:t>
            </a:r>
            <a:r>
              <a:rPr b="1" lang="en-US" sz="4200">
                <a:solidFill>
                  <a:srgbClr val="6AA84F"/>
                </a:solidFill>
                <a:latin typeface="Open Sans"/>
                <a:ea typeface="Open Sans"/>
                <a:cs typeface="Open Sans"/>
                <a:sym typeface="Open Sans"/>
              </a:rPr>
              <a:t>i</a:t>
            </a:r>
            <a:r>
              <a:rPr b="1" lang="en-US" sz="4200">
                <a:solidFill>
                  <a:srgbClr val="FF0000"/>
                </a:solidFill>
                <a:latin typeface="Open Sans"/>
                <a:ea typeface="Open Sans"/>
                <a:cs typeface="Open Sans"/>
                <a:sym typeface="Open Sans"/>
              </a:rPr>
              <a:t>o</a:t>
            </a:r>
            <a:r>
              <a:rPr b="1" lang="en-US" sz="4200">
                <a:solidFill>
                  <a:srgbClr val="FFFF00"/>
                </a:solidFill>
                <a:latin typeface="Open Sans"/>
                <a:ea typeface="Open Sans"/>
                <a:cs typeface="Open Sans"/>
                <a:sym typeface="Open Sans"/>
              </a:rPr>
              <a:t>n</a:t>
            </a:r>
            <a:endParaRPr b="1" sz="4200">
              <a:solidFill>
                <a:srgbClr val="FFFF00"/>
              </a:solidFill>
              <a:latin typeface="Open Sans"/>
              <a:ea typeface="Open Sans"/>
              <a:cs typeface="Open Sans"/>
              <a:sym typeface="Open Sans"/>
            </a:endParaRPr>
          </a:p>
        </p:txBody>
      </p:sp>
      <p:pic>
        <p:nvPicPr>
          <p:cNvPr id="264" name="Google Shape;264;g1f31e64d032_0_0"/>
          <p:cNvPicPr preferRelativeResize="0"/>
          <p:nvPr/>
        </p:nvPicPr>
        <p:blipFill>
          <a:blip r:embed="rId6">
            <a:alphaModFix/>
          </a:blip>
          <a:stretch>
            <a:fillRect/>
          </a:stretch>
        </p:blipFill>
        <p:spPr>
          <a:xfrm>
            <a:off x="9430669" y="3595788"/>
            <a:ext cx="335701" cy="481520"/>
          </a:xfrm>
          <a:prstGeom prst="rect">
            <a:avLst/>
          </a:prstGeom>
          <a:noFill/>
          <a:ln>
            <a:noFill/>
          </a:ln>
        </p:spPr>
      </p:pic>
      <p:sp>
        <p:nvSpPr>
          <p:cNvPr id="265" name="Google Shape;265;g1f31e64d032_0_0"/>
          <p:cNvSpPr txBox="1"/>
          <p:nvPr/>
        </p:nvSpPr>
        <p:spPr>
          <a:xfrm>
            <a:off x="2559050" y="3628800"/>
            <a:ext cx="73536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000">
                <a:solidFill>
                  <a:srgbClr val="888888"/>
                </a:solidFill>
              </a:rPr>
              <a:t>Questions?</a:t>
            </a:r>
            <a:endParaRPr b="1" sz="2000">
              <a:solidFill>
                <a:srgbClr val="888888"/>
              </a:solidFill>
            </a:endParaRPr>
          </a:p>
        </p:txBody>
      </p:sp>
      <p:sp>
        <p:nvSpPr>
          <p:cNvPr id="266" name="Google Shape;266;g1f31e64d032_0_0"/>
          <p:cNvSpPr txBox="1"/>
          <p:nvPr/>
        </p:nvSpPr>
        <p:spPr>
          <a:xfrm>
            <a:off x="6904375" y="1284750"/>
            <a:ext cx="3432300" cy="484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1950" u="sng">
                <a:solidFill>
                  <a:schemeClr val="dk1"/>
                </a:solidFill>
                <a:hlinkClick r:id="rId7">
                  <a:extLst>
                    <a:ext uri="{A12FA001-AC4F-418D-AE19-62706E023703}">
                      <ahyp:hlinkClr val="tx"/>
                    </a:ext>
                  </a:extLst>
                </a:hlinkClick>
              </a:rPr>
              <a:t>https://doscoyotes.com/</a:t>
            </a:r>
            <a:endParaRPr b="1" sz="2400">
              <a:solidFill>
                <a:schemeClr val="dk1"/>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mph" presetID="8" presetSubtype="0">
                                  <p:stCondLst>
                                    <p:cond delay="0"/>
                                  </p:stCondLst>
                                  <p:childTnLst>
                                    <p:animRot by="-21600000">
                                      <p:cBhvr>
                                        <p:cTn dur="1200" fill="hold"/>
                                        <p:tgtEl>
                                          <p:spTgt spid="259"/>
                                        </p:tgtEl>
                                        <p:attrNameLst>
                                          <p:attrName>r</p:attrName>
                                        </p:attrNameLst>
                                      </p:cBhvr>
                                    </p:animRot>
                                  </p:childTnLst>
                                </p:cTn>
                              </p:par>
                              <p:par>
                                <p:cTn fill="hold" nodeType="withEffect" presetClass="entr" presetID="2" presetSubtype="8">
                                  <p:stCondLst>
                                    <p:cond delay="0"/>
                                  </p:stCondLst>
                                  <p:childTnLst>
                                    <p:set>
                                      <p:cBhvr>
                                        <p:cTn dur="1" fill="hold">
                                          <p:stCondLst>
                                            <p:cond delay="0"/>
                                          </p:stCondLst>
                                        </p:cTn>
                                        <p:tgtEl>
                                          <p:spTgt spid="265"/>
                                        </p:tgtEl>
                                        <p:attrNameLst>
                                          <p:attrName>style.visibility</p:attrName>
                                        </p:attrNameLst>
                                      </p:cBhvr>
                                      <p:to>
                                        <p:strVal val="visible"/>
                                      </p:to>
                                    </p:set>
                                    <p:anim calcmode="lin" valueType="num">
                                      <p:cBhvr additive="base">
                                        <p:cTn dur="1000"/>
                                        <p:tgtEl>
                                          <p:spTgt spid="265"/>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2023-02-14T03:41:46Z</dcterms:created>
  <dc:creator>Douglas Findlay</dc:creator>
</cp:coreProperties>
</file>